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Lst>
  <p:notesMasterIdLst>
    <p:notesMasterId r:id="rId32"/>
  </p:notesMasterIdLst>
  <p:handoutMasterIdLst>
    <p:handoutMasterId r:id="rId33"/>
  </p:handoutMasterIdLst>
  <p:sldIdLst>
    <p:sldId id="288" r:id="rId5"/>
    <p:sldId id="292" r:id="rId6"/>
    <p:sldId id="293" r:id="rId7"/>
    <p:sldId id="303" r:id="rId8"/>
    <p:sldId id="294" r:id="rId9"/>
    <p:sldId id="308" r:id="rId10"/>
    <p:sldId id="298" r:id="rId11"/>
    <p:sldId id="309" r:id="rId12"/>
    <p:sldId id="310" r:id="rId13"/>
    <p:sldId id="311" r:id="rId14"/>
    <p:sldId id="312" r:id="rId15"/>
    <p:sldId id="313" r:id="rId16"/>
    <p:sldId id="315" r:id="rId17"/>
    <p:sldId id="317" r:id="rId18"/>
    <p:sldId id="297" r:id="rId19"/>
    <p:sldId id="314" r:id="rId20"/>
    <p:sldId id="306" r:id="rId21"/>
    <p:sldId id="295" r:id="rId22"/>
    <p:sldId id="304" r:id="rId23"/>
    <p:sldId id="305" r:id="rId24"/>
    <p:sldId id="301" r:id="rId25"/>
    <p:sldId id="299" r:id="rId26"/>
    <p:sldId id="302" r:id="rId27"/>
    <p:sldId id="300" r:id="rId28"/>
    <p:sldId id="296" r:id="rId29"/>
    <p:sldId id="279" r:id="rId30"/>
    <p:sldId id="278" r:id="rId31"/>
  </p:sldIdLst>
  <p:sldSz cx="9144000" cy="6858000" type="screen4x3"/>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87">
          <p15:clr>
            <a:srgbClr val="A4A3A4"/>
          </p15:clr>
        </p15:guide>
        <p15:guide id="2" orient="horz" pos="4209">
          <p15:clr>
            <a:srgbClr val="A4A3A4"/>
          </p15:clr>
        </p15:guide>
        <p15:guide id="3" orient="horz" pos="375">
          <p15:clr>
            <a:srgbClr val="A4A3A4"/>
          </p15:clr>
        </p15:guide>
        <p15:guide id="4" orient="horz" pos="984">
          <p15:clr>
            <a:srgbClr val="A4A3A4"/>
          </p15:clr>
        </p15:guide>
        <p15:guide id="5" orient="horz" pos="1017">
          <p15:clr>
            <a:srgbClr val="A4A3A4"/>
          </p15:clr>
        </p15:guide>
        <p15:guide id="6" orient="horz" pos="3669">
          <p15:clr>
            <a:srgbClr val="A4A3A4"/>
          </p15:clr>
        </p15:guide>
        <p15:guide id="7" pos="332">
          <p15:clr>
            <a:srgbClr val="A4A3A4"/>
          </p15:clr>
        </p15:guide>
        <p15:guide id="8" pos="5418">
          <p15:clr>
            <a:srgbClr val="A4A3A4"/>
          </p15:clr>
        </p15:guide>
        <p15:guide id="9" pos="2773">
          <p15:clr>
            <a:srgbClr val="A4A3A4"/>
          </p15:clr>
        </p15:guide>
        <p15:guide id="10" pos="3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 Roberti" initials="JR" lastIdx="1" clrIdx="0">
    <p:extLst>
      <p:ext uri="{19B8F6BF-5375-455C-9EA6-DF929625EA0E}">
        <p15:presenceInfo xmlns:p15="http://schemas.microsoft.com/office/powerpoint/2012/main" userId="S-1-5-21-1207986578-2219844525-2392654088-22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24242"/>
    <a:srgbClr val="8484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0" autoAdjust="0"/>
    <p:restoredTop sz="87229" autoAdjust="0"/>
  </p:normalViewPr>
  <p:slideViewPr>
    <p:cSldViewPr snapToGrid="0" showGuides="1">
      <p:cViewPr varScale="1">
        <p:scale>
          <a:sx n="97" d="100"/>
          <a:sy n="97" d="100"/>
        </p:scale>
        <p:origin x="846" y="84"/>
      </p:cViewPr>
      <p:guideLst>
        <p:guide orient="horz" pos="3987"/>
        <p:guide orient="horz" pos="4209"/>
        <p:guide orient="horz" pos="375"/>
        <p:guide orient="horz" pos="984"/>
        <p:guide orient="horz" pos="1017"/>
        <p:guide orient="horz" pos="3669"/>
        <p:guide pos="332"/>
        <p:guide pos="5418"/>
        <p:guide pos="2773"/>
        <p:guide pos="3007"/>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9" d="100"/>
          <a:sy n="69" d="100"/>
        </p:scale>
        <p:origin x="-327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83D55-1D8E-47F0-8407-8CF902454C52}" type="datetimeFigureOut">
              <a:rPr lang="en-US" smtClean="0"/>
              <a:t>1/5/2018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0D73952-53CB-4D8F-B858-71DE4FE97A36}" type="slidenum">
              <a:rPr lang="en-US" smtClean="0"/>
              <a:t>‹#›</a:t>
            </a:fld>
            <a:endParaRPr lang="en-US" dirty="0"/>
          </a:p>
        </p:txBody>
      </p:sp>
    </p:spTree>
    <p:extLst>
      <p:ext uri="{BB962C8B-B14F-4D97-AF65-F5344CB8AC3E}">
        <p14:creationId xmlns:p14="http://schemas.microsoft.com/office/powerpoint/2010/main" val="3521092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C5454E-9E81-4C99-A91B-42C07507225A}" type="datetimeFigureOut">
              <a:rPr lang="en-US" smtClean="0"/>
              <a:t>1/5/2018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537934-768C-4C37-BAD1-E522F3AEBAF7}" type="slidenum">
              <a:rPr lang="en-US" smtClean="0"/>
              <a:t>‹#›</a:t>
            </a:fld>
            <a:endParaRPr lang="en-US" dirty="0"/>
          </a:p>
        </p:txBody>
      </p:sp>
    </p:spTree>
    <p:extLst>
      <p:ext uri="{BB962C8B-B14F-4D97-AF65-F5344CB8AC3E}">
        <p14:creationId xmlns:p14="http://schemas.microsoft.com/office/powerpoint/2010/main" val="2575975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a:t>
            </a:fld>
            <a:endParaRPr lang="en-US" dirty="0"/>
          </a:p>
        </p:txBody>
      </p:sp>
    </p:spTree>
    <p:extLst>
      <p:ext uri="{BB962C8B-B14F-4D97-AF65-F5344CB8AC3E}">
        <p14:creationId xmlns:p14="http://schemas.microsoft.com/office/powerpoint/2010/main" val="2749964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10</a:t>
            </a:fld>
            <a:endParaRPr lang="en-US" dirty="0"/>
          </a:p>
        </p:txBody>
      </p:sp>
    </p:spTree>
    <p:extLst>
      <p:ext uri="{BB962C8B-B14F-4D97-AF65-F5344CB8AC3E}">
        <p14:creationId xmlns:p14="http://schemas.microsoft.com/office/powerpoint/2010/main" val="3640690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11</a:t>
            </a:fld>
            <a:endParaRPr lang="en-US" dirty="0"/>
          </a:p>
        </p:txBody>
      </p:sp>
    </p:spTree>
    <p:extLst>
      <p:ext uri="{BB962C8B-B14F-4D97-AF65-F5344CB8AC3E}">
        <p14:creationId xmlns:p14="http://schemas.microsoft.com/office/powerpoint/2010/main" val="1295222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12</a:t>
            </a:fld>
            <a:endParaRPr lang="en-US" dirty="0"/>
          </a:p>
        </p:txBody>
      </p:sp>
    </p:spTree>
    <p:extLst>
      <p:ext uri="{BB962C8B-B14F-4D97-AF65-F5344CB8AC3E}">
        <p14:creationId xmlns:p14="http://schemas.microsoft.com/office/powerpoint/2010/main" val="151022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13</a:t>
            </a:fld>
            <a:endParaRPr lang="en-US" dirty="0"/>
          </a:p>
        </p:txBody>
      </p:sp>
    </p:spTree>
    <p:extLst>
      <p:ext uri="{BB962C8B-B14F-4D97-AF65-F5344CB8AC3E}">
        <p14:creationId xmlns:p14="http://schemas.microsoft.com/office/powerpoint/2010/main" val="4155253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14</a:t>
            </a:fld>
            <a:endParaRPr lang="en-US" dirty="0"/>
          </a:p>
        </p:txBody>
      </p:sp>
    </p:spTree>
    <p:extLst>
      <p:ext uri="{BB962C8B-B14F-4D97-AF65-F5344CB8AC3E}">
        <p14:creationId xmlns:p14="http://schemas.microsoft.com/office/powerpoint/2010/main" val="2624077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15</a:t>
            </a:fld>
            <a:endParaRPr lang="en-US" dirty="0"/>
          </a:p>
        </p:txBody>
      </p:sp>
    </p:spTree>
    <p:extLst>
      <p:ext uri="{BB962C8B-B14F-4D97-AF65-F5344CB8AC3E}">
        <p14:creationId xmlns:p14="http://schemas.microsoft.com/office/powerpoint/2010/main" val="2703949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16</a:t>
            </a:fld>
            <a:endParaRPr lang="en-US" dirty="0"/>
          </a:p>
        </p:txBody>
      </p:sp>
    </p:spTree>
    <p:extLst>
      <p:ext uri="{BB962C8B-B14F-4D97-AF65-F5344CB8AC3E}">
        <p14:creationId xmlns:p14="http://schemas.microsoft.com/office/powerpoint/2010/main" val="2579024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17</a:t>
            </a:fld>
            <a:endParaRPr lang="en-US" dirty="0"/>
          </a:p>
        </p:txBody>
      </p:sp>
    </p:spTree>
    <p:extLst>
      <p:ext uri="{BB962C8B-B14F-4D97-AF65-F5344CB8AC3E}">
        <p14:creationId xmlns:p14="http://schemas.microsoft.com/office/powerpoint/2010/main" val="2664140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Put the </a:t>
            </a:r>
            <a:r>
              <a:rPr lang="en-US" dirty="0" err="1" smtClean="0"/>
              <a:t>visio</a:t>
            </a:r>
            <a:r>
              <a:rPr lang="en-US" dirty="0" smtClean="0"/>
              <a:t> diagram</a:t>
            </a:r>
            <a:r>
              <a:rPr lang="en-US" baseline="0" dirty="0" smtClean="0"/>
              <a:t> with all the agencies and sub networks etc. </a:t>
            </a:r>
            <a:r>
              <a:rPr lang="en-US" dirty="0" smtClean="0"/>
              <a:t>Find mission statements of each network / observatory.  Show</a:t>
            </a:r>
            <a:r>
              <a:rPr lang="en-US" baseline="0" dirty="0" smtClean="0"/>
              <a:t> simple depiction of </a:t>
            </a:r>
            <a:endParaRPr lang="en-US" dirty="0" smtClean="0"/>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18</a:t>
            </a:fld>
            <a:endParaRPr lang="en-US" dirty="0"/>
          </a:p>
        </p:txBody>
      </p:sp>
    </p:spTree>
    <p:extLst>
      <p:ext uri="{BB962C8B-B14F-4D97-AF65-F5344CB8AC3E}">
        <p14:creationId xmlns:p14="http://schemas.microsoft.com/office/powerpoint/2010/main" val="898063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Put the </a:t>
            </a:r>
            <a:r>
              <a:rPr lang="en-US" dirty="0" err="1" smtClean="0"/>
              <a:t>visio</a:t>
            </a:r>
            <a:r>
              <a:rPr lang="en-US" dirty="0" smtClean="0"/>
              <a:t> diagram</a:t>
            </a:r>
            <a:r>
              <a:rPr lang="en-US" baseline="0" dirty="0" smtClean="0"/>
              <a:t> with all the agencies and sub networks etc. </a:t>
            </a:r>
            <a:r>
              <a:rPr lang="en-US" dirty="0" smtClean="0"/>
              <a:t>Find mission statements of each network / observatory.  Show</a:t>
            </a:r>
            <a:r>
              <a:rPr lang="en-US" baseline="0" dirty="0" smtClean="0"/>
              <a:t> simple depiction of </a:t>
            </a:r>
            <a:endParaRPr lang="en-US" dirty="0" smtClean="0"/>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19</a:t>
            </a:fld>
            <a:endParaRPr lang="en-US" dirty="0"/>
          </a:p>
        </p:txBody>
      </p:sp>
    </p:spTree>
    <p:extLst>
      <p:ext uri="{BB962C8B-B14F-4D97-AF65-F5344CB8AC3E}">
        <p14:creationId xmlns:p14="http://schemas.microsoft.com/office/powerpoint/2010/main" val="2996522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a:t>
            </a:fld>
            <a:endParaRPr lang="en-US" dirty="0"/>
          </a:p>
        </p:txBody>
      </p:sp>
    </p:spTree>
    <p:extLst>
      <p:ext uri="{BB962C8B-B14F-4D97-AF65-F5344CB8AC3E}">
        <p14:creationId xmlns:p14="http://schemas.microsoft.com/office/powerpoint/2010/main" val="1917655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Put the </a:t>
            </a:r>
            <a:r>
              <a:rPr lang="en-US" dirty="0" err="1" smtClean="0"/>
              <a:t>visio</a:t>
            </a:r>
            <a:r>
              <a:rPr lang="en-US" dirty="0" smtClean="0"/>
              <a:t> diagram</a:t>
            </a:r>
            <a:r>
              <a:rPr lang="en-US" baseline="0" dirty="0" smtClean="0"/>
              <a:t> with all the agencies and sub networks etc. </a:t>
            </a:r>
            <a:r>
              <a:rPr lang="en-US" dirty="0" smtClean="0"/>
              <a:t>Find mission statements of each network / observatory.  Show</a:t>
            </a:r>
            <a:r>
              <a:rPr lang="en-US" baseline="0" dirty="0" smtClean="0"/>
              <a:t> simple depiction of </a:t>
            </a:r>
            <a:endParaRPr lang="en-US" dirty="0" smtClean="0"/>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20</a:t>
            </a:fld>
            <a:endParaRPr lang="en-US" dirty="0"/>
          </a:p>
        </p:txBody>
      </p:sp>
    </p:spTree>
    <p:extLst>
      <p:ext uri="{BB962C8B-B14F-4D97-AF65-F5344CB8AC3E}">
        <p14:creationId xmlns:p14="http://schemas.microsoft.com/office/powerpoint/2010/main" val="15798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21</a:t>
            </a:fld>
            <a:endParaRPr lang="en-US" dirty="0"/>
          </a:p>
        </p:txBody>
      </p:sp>
    </p:spTree>
    <p:extLst>
      <p:ext uri="{BB962C8B-B14F-4D97-AF65-F5344CB8AC3E}">
        <p14:creationId xmlns:p14="http://schemas.microsoft.com/office/powerpoint/2010/main" val="4116734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22</a:t>
            </a:fld>
            <a:endParaRPr lang="en-US" dirty="0"/>
          </a:p>
        </p:txBody>
      </p:sp>
    </p:spTree>
    <p:extLst>
      <p:ext uri="{BB962C8B-B14F-4D97-AF65-F5344CB8AC3E}">
        <p14:creationId xmlns:p14="http://schemas.microsoft.com/office/powerpoint/2010/main" val="78734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23</a:t>
            </a:fld>
            <a:endParaRPr lang="en-US" dirty="0"/>
          </a:p>
        </p:txBody>
      </p:sp>
    </p:spTree>
    <p:extLst>
      <p:ext uri="{BB962C8B-B14F-4D97-AF65-F5344CB8AC3E}">
        <p14:creationId xmlns:p14="http://schemas.microsoft.com/office/powerpoint/2010/main" val="213396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24</a:t>
            </a:fld>
            <a:endParaRPr lang="en-US" dirty="0"/>
          </a:p>
        </p:txBody>
      </p:sp>
    </p:spTree>
    <p:extLst>
      <p:ext uri="{BB962C8B-B14F-4D97-AF65-F5344CB8AC3E}">
        <p14:creationId xmlns:p14="http://schemas.microsoft.com/office/powerpoint/2010/main" val="2129436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25</a:t>
            </a:fld>
            <a:endParaRPr lang="en-US" dirty="0"/>
          </a:p>
        </p:txBody>
      </p:sp>
    </p:spTree>
    <p:extLst>
      <p:ext uri="{BB962C8B-B14F-4D97-AF65-F5344CB8AC3E}">
        <p14:creationId xmlns:p14="http://schemas.microsoft.com/office/powerpoint/2010/main" val="4215700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pPr/>
              <a:t>26</a:t>
            </a:fld>
            <a:endParaRPr lang="en-US" dirty="0"/>
          </a:p>
        </p:txBody>
      </p:sp>
    </p:spTree>
    <p:extLst>
      <p:ext uri="{BB962C8B-B14F-4D97-AF65-F5344CB8AC3E}">
        <p14:creationId xmlns:p14="http://schemas.microsoft.com/office/powerpoint/2010/main" val="2295468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27</a:t>
            </a:fld>
            <a:endParaRPr lang="en-US" dirty="0"/>
          </a:p>
        </p:txBody>
      </p:sp>
    </p:spTree>
    <p:extLst>
      <p:ext uri="{BB962C8B-B14F-4D97-AF65-F5344CB8AC3E}">
        <p14:creationId xmlns:p14="http://schemas.microsoft.com/office/powerpoint/2010/main" val="2338613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3</a:t>
            </a:fld>
            <a:endParaRPr lang="en-US" dirty="0"/>
          </a:p>
        </p:txBody>
      </p:sp>
    </p:spTree>
    <p:extLst>
      <p:ext uri="{BB962C8B-B14F-4D97-AF65-F5344CB8AC3E}">
        <p14:creationId xmlns:p14="http://schemas.microsoft.com/office/powerpoint/2010/main" val="1232250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4</a:t>
            </a:fld>
            <a:endParaRPr lang="en-US" dirty="0"/>
          </a:p>
        </p:txBody>
      </p:sp>
    </p:spTree>
    <p:extLst>
      <p:ext uri="{BB962C8B-B14F-4D97-AF65-F5344CB8AC3E}">
        <p14:creationId xmlns:p14="http://schemas.microsoft.com/office/powerpoint/2010/main" val="3023867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5</a:t>
            </a:fld>
            <a:endParaRPr lang="en-US" dirty="0"/>
          </a:p>
        </p:txBody>
      </p:sp>
    </p:spTree>
    <p:extLst>
      <p:ext uri="{BB962C8B-B14F-4D97-AF65-F5344CB8AC3E}">
        <p14:creationId xmlns:p14="http://schemas.microsoft.com/office/powerpoint/2010/main" val="3730882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6</a:t>
            </a:fld>
            <a:endParaRPr lang="en-US" dirty="0"/>
          </a:p>
        </p:txBody>
      </p:sp>
    </p:spTree>
    <p:extLst>
      <p:ext uri="{BB962C8B-B14F-4D97-AF65-F5344CB8AC3E}">
        <p14:creationId xmlns:p14="http://schemas.microsoft.com/office/powerpoint/2010/main" val="535277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7</a:t>
            </a:fld>
            <a:endParaRPr lang="en-US" dirty="0"/>
          </a:p>
        </p:txBody>
      </p:sp>
    </p:spTree>
    <p:extLst>
      <p:ext uri="{BB962C8B-B14F-4D97-AF65-F5344CB8AC3E}">
        <p14:creationId xmlns:p14="http://schemas.microsoft.com/office/powerpoint/2010/main" val="3619367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8</a:t>
            </a:fld>
            <a:endParaRPr lang="en-US" dirty="0"/>
          </a:p>
        </p:txBody>
      </p:sp>
    </p:spTree>
    <p:extLst>
      <p:ext uri="{BB962C8B-B14F-4D97-AF65-F5344CB8AC3E}">
        <p14:creationId xmlns:p14="http://schemas.microsoft.com/office/powerpoint/2010/main" val="316594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9</a:t>
            </a:fld>
            <a:endParaRPr lang="en-US" dirty="0"/>
          </a:p>
        </p:txBody>
      </p:sp>
    </p:spTree>
    <p:extLst>
      <p:ext uri="{BB962C8B-B14F-4D97-AF65-F5344CB8AC3E}">
        <p14:creationId xmlns:p14="http://schemas.microsoft.com/office/powerpoint/2010/main" val="32398279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 cstate="print">
            <a:extLst>
              <a:ext uri="{28A0092B-C50C-407E-A947-70E740481C1C}">
                <a14:useLocalDpi xmlns:a14="http://schemas.microsoft.com/office/drawing/2010/main" val="0"/>
              </a:ext>
            </a:extLst>
          </a:blip>
          <a:srcRect r="4406"/>
          <a:stretch/>
        </p:blipFill>
        <p:spPr>
          <a:xfrm>
            <a:off x="-1" y="2"/>
            <a:ext cx="9144001" cy="6376987"/>
          </a:xfrm>
          <a:prstGeom prst="rect">
            <a:avLst/>
          </a:prstGeom>
        </p:spPr>
      </p:pic>
      <p:sp>
        <p:nvSpPr>
          <p:cNvPr id="16" name="Rectangle 15"/>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038493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9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12"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3"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20" name="Rectangle 19"/>
          <p:cNvSpPr/>
          <p:nvPr/>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7" name="TextBox 16"/>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8" name="TextBox 17"/>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operated by Battelle</a:t>
            </a:r>
            <a:endParaRPr lang="en-US" sz="1000" i="1" dirty="0">
              <a:solidFill>
                <a:schemeClr val="bg1"/>
              </a:solidFill>
            </a:endParaRPr>
          </a:p>
        </p:txBody>
      </p:sp>
    </p:spTree>
    <p:extLst>
      <p:ext uri="{BB962C8B-B14F-4D97-AF65-F5344CB8AC3E}">
        <p14:creationId xmlns:p14="http://schemas.microsoft.com/office/powerpoint/2010/main" val="1501674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9" name="Rectangle 18"/>
          <p:cNvSpPr/>
          <p:nvPr userDrawn="1"/>
        </p:nvSpPr>
        <p:spPr bwMode="gray">
          <a:xfrm>
            <a:off x="0" y="0"/>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userDrawn="1"/>
        </p:nvSpPr>
        <p:spPr bwMode="gray">
          <a:xfrm>
            <a:off x="0" y="5918944"/>
            <a:ext cx="9144000" cy="50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bwMode="gray">
          <a:xfrm>
            <a:off x="0" y="5717789"/>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userDrawn="1"/>
        </p:nvSpPr>
        <p:spPr bwMode="gray">
          <a:xfrm>
            <a:off x="0" y="6012657"/>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 name="Subtitle 2"/>
          <p:cNvSpPr>
            <a:spLocks noGrp="1"/>
          </p:cNvSpPr>
          <p:nvPr>
            <p:ph type="subTitle" idx="1" hasCustomPrompt="1"/>
          </p:nvPr>
        </p:nvSpPr>
        <p:spPr bwMode="gray">
          <a:xfrm>
            <a:off x="466344" y="3328416"/>
            <a:ext cx="8211312" cy="1329267"/>
          </a:xfrm>
        </p:spPr>
        <p:txBody>
          <a:bodyPr>
            <a:noAutofit/>
          </a:bodyPr>
          <a:lstStyle>
            <a:lvl1pPr marL="0" indent="0" algn="l">
              <a:buNone/>
              <a:defRPr sz="1800" cap="none"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7" name="Title 16"/>
          <p:cNvSpPr>
            <a:spLocks noGrp="1"/>
          </p:cNvSpPr>
          <p:nvPr>
            <p:ph type="title" hasCustomPrompt="1"/>
          </p:nvPr>
        </p:nvSpPr>
        <p:spPr bwMode="gray">
          <a:xfrm>
            <a:off x="466344" y="1972855"/>
            <a:ext cx="8211312" cy="1165224"/>
          </a:xfrm>
        </p:spPr>
        <p:txBody>
          <a:bodyPr anchor="b" anchorCtr="0"/>
          <a:lstStyle>
            <a:lvl1pPr>
              <a:defRPr b="0" cap="none" baseline="0">
                <a:solidFill>
                  <a:schemeClr val="bg1"/>
                </a:solidFill>
              </a:defRPr>
            </a:lvl1pPr>
          </a:lstStyle>
          <a:p>
            <a:r>
              <a:rPr lang="en-US" dirty="0"/>
              <a:t>Click to insert section header</a:t>
            </a:r>
          </a:p>
        </p:txBody>
      </p:sp>
      <p:sp>
        <p:nvSpPr>
          <p:cNvPr id="11"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12"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3"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563911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grpSp>
        <p:nvGrpSpPr>
          <p:cNvPr id="22" name="Group 21"/>
          <p:cNvGrpSpPr/>
          <p:nvPr userDrawn="1"/>
        </p:nvGrpSpPr>
        <p:grpSpPr>
          <a:xfrm>
            <a:off x="453543" y="3563772"/>
            <a:ext cx="8236914" cy="45719"/>
            <a:chOff x="453543" y="3563772"/>
            <a:chExt cx="8236914" cy="45719"/>
          </a:xfrm>
        </p:grpSpPr>
        <p:sp>
          <p:nvSpPr>
            <p:cNvPr id="24" name="Rectangle 23"/>
            <p:cNvSpPr/>
            <p:nvPr/>
          </p:nvSpPr>
          <p:spPr bwMode="auto">
            <a:xfrm flipH="1">
              <a:off x="4572000" y="3563772"/>
              <a:ext cx="4118457" cy="4571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Rectangle 25"/>
            <p:cNvSpPr/>
            <p:nvPr/>
          </p:nvSpPr>
          <p:spPr bwMode="auto">
            <a:xfrm flipH="1">
              <a:off x="453543" y="3563772"/>
              <a:ext cx="4118457" cy="4571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grpSp>
        <p:nvGrpSpPr>
          <p:cNvPr id="27" name="Group 26"/>
          <p:cNvGrpSpPr/>
          <p:nvPr userDrawn="1"/>
        </p:nvGrpSpPr>
        <p:grpSpPr>
          <a:xfrm>
            <a:off x="4547705" y="1233839"/>
            <a:ext cx="48589" cy="4822179"/>
            <a:chOff x="4547705" y="1233839"/>
            <a:chExt cx="48589" cy="4822179"/>
          </a:xfrm>
        </p:grpSpPr>
        <p:sp>
          <p:nvSpPr>
            <p:cNvPr id="32" name="Rectangle 31"/>
            <p:cNvSpPr/>
            <p:nvPr/>
          </p:nvSpPr>
          <p:spPr bwMode="auto">
            <a:xfrm rot="5400000" flipH="1">
              <a:off x="3366455" y="4826179"/>
              <a:ext cx="2411089" cy="4858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33" name="Rectangle 32"/>
            <p:cNvSpPr/>
            <p:nvPr/>
          </p:nvSpPr>
          <p:spPr bwMode="auto">
            <a:xfrm rot="5400000" flipH="1">
              <a:off x="3366455" y="2415089"/>
              <a:ext cx="2411089" cy="4858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sp>
        <p:nvSpPr>
          <p:cNvPr id="4" name="Content Placeholder 3"/>
          <p:cNvSpPr>
            <a:spLocks noGrp="1"/>
          </p:cNvSpPr>
          <p:nvPr>
            <p:ph sz="half" idx="2" hasCustomPrompt="1"/>
          </p:nvPr>
        </p:nvSpPr>
        <p:spPr>
          <a:xfrm>
            <a:off x="466344" y="1865376"/>
            <a:ext cx="3857625" cy="1664208"/>
          </a:xfrm>
        </p:spPr>
        <p:txBody>
          <a:bodyPr>
            <a:noAutofit/>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6" name="Content Placeholder 5"/>
          <p:cNvSpPr>
            <a:spLocks noGrp="1"/>
          </p:cNvSpPr>
          <p:nvPr>
            <p:ph sz="quarter" idx="4" hasCustomPrompt="1"/>
          </p:nvPr>
        </p:nvSpPr>
        <p:spPr>
          <a:xfrm>
            <a:off x="4828032" y="1865376"/>
            <a:ext cx="3858768" cy="1664208"/>
          </a:xfrm>
        </p:spPr>
        <p:txBody>
          <a:bodyPr>
            <a:noAutofit/>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23" name="Text Placeholder 22"/>
          <p:cNvSpPr>
            <a:spLocks noGrp="1"/>
          </p:cNvSpPr>
          <p:nvPr userDrawn="1">
            <p:ph type="body" sz="quarter" idx="13" hasCustomPrompt="1"/>
          </p:nvPr>
        </p:nvSpPr>
        <p:spPr>
          <a:xfrm>
            <a:off x="466344" y="4169664"/>
            <a:ext cx="3857625" cy="1660672"/>
          </a:xfrm>
        </p:spPr>
        <p:txBody>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spcAft>
                <a:spcPts val="0"/>
              </a:spcAft>
              <a:defRPr sz="1200"/>
            </a:lvl5pPr>
          </a:lstStyle>
          <a:p>
            <a:pPr lvl="0"/>
            <a:r>
              <a:rPr lang="en-US" dirty="0"/>
              <a:t>Click to edit master text styles</a:t>
            </a:r>
          </a:p>
          <a:p>
            <a:pPr lvl="1"/>
            <a:r>
              <a:rPr lang="en-US" dirty="0"/>
              <a:t>Second level</a:t>
            </a:r>
          </a:p>
          <a:p>
            <a:pPr lvl="2"/>
            <a:r>
              <a:rPr lang="en-US" dirty="0"/>
              <a:t>Third level</a:t>
            </a:r>
          </a:p>
        </p:txBody>
      </p:sp>
      <p:sp>
        <p:nvSpPr>
          <p:cNvPr id="25" name="Text Placeholder 24"/>
          <p:cNvSpPr>
            <a:spLocks noGrp="1"/>
          </p:cNvSpPr>
          <p:nvPr userDrawn="1">
            <p:ph type="body" sz="quarter" idx="14" hasCustomPrompt="1"/>
          </p:nvPr>
        </p:nvSpPr>
        <p:spPr>
          <a:xfrm>
            <a:off x="4828032" y="4169664"/>
            <a:ext cx="3858768" cy="1664208"/>
          </a:xfrm>
        </p:spPr>
        <p:txBody>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spcAft>
                <a:spcPts val="0"/>
              </a:spcAft>
              <a:defRPr sz="1200"/>
            </a:lvl5pPr>
          </a:lstStyle>
          <a:p>
            <a:pPr lvl="0"/>
            <a:r>
              <a:rPr lang="en-US" dirty="0"/>
              <a:t>Click to edit master text styles</a:t>
            </a:r>
          </a:p>
          <a:p>
            <a:pPr lvl="1"/>
            <a:r>
              <a:rPr lang="en-US" dirty="0"/>
              <a:t>Second level</a:t>
            </a:r>
          </a:p>
          <a:p>
            <a:pPr lvl="2"/>
            <a:r>
              <a:rPr lang="en-US" dirty="0"/>
              <a:t>Third level</a:t>
            </a:r>
          </a:p>
        </p:txBody>
      </p:sp>
      <p:sp>
        <p:nvSpPr>
          <p:cNvPr id="28" name="Title 27"/>
          <p:cNvSpPr>
            <a:spLocks noGrp="1"/>
          </p:cNvSpPr>
          <p:nvPr userDrawn="1">
            <p:ph type="title" hasCustomPrompt="1"/>
          </p:nvPr>
        </p:nvSpPr>
        <p:spPr/>
        <p:txBody>
          <a:bodyPr>
            <a:normAutofit/>
          </a:bodyPr>
          <a:lstStyle>
            <a:lvl1pPr>
              <a:defRPr/>
            </a:lvl1pPr>
          </a:lstStyle>
          <a:p>
            <a:r>
              <a:rPr lang="en-US" dirty="0"/>
              <a:t>Click to edit master title style</a:t>
            </a:r>
          </a:p>
        </p:txBody>
      </p:sp>
      <p:sp>
        <p:nvSpPr>
          <p:cNvPr id="40" name="Text Placeholder 39"/>
          <p:cNvSpPr>
            <a:spLocks noGrp="1"/>
          </p:cNvSpPr>
          <p:nvPr userDrawn="1">
            <p:ph type="body" sz="quarter" idx="18"/>
          </p:nvPr>
        </p:nvSpPr>
        <p:spPr>
          <a:xfrm>
            <a:off x="466344" y="1481328"/>
            <a:ext cx="3858820"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1" name="Text Placeholder 39"/>
          <p:cNvSpPr>
            <a:spLocks noGrp="1"/>
          </p:cNvSpPr>
          <p:nvPr userDrawn="1">
            <p:ph type="body" sz="quarter" idx="19"/>
          </p:nvPr>
        </p:nvSpPr>
        <p:spPr>
          <a:xfrm>
            <a:off x="4828032" y="1481328"/>
            <a:ext cx="3858768"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2" name="Text Placeholder 39"/>
          <p:cNvSpPr>
            <a:spLocks noGrp="1"/>
          </p:cNvSpPr>
          <p:nvPr userDrawn="1">
            <p:ph type="body" sz="quarter" idx="20"/>
          </p:nvPr>
        </p:nvSpPr>
        <p:spPr>
          <a:xfrm>
            <a:off x="466344" y="3767328"/>
            <a:ext cx="3860479"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3" name="Text Placeholder 39"/>
          <p:cNvSpPr>
            <a:spLocks noGrp="1"/>
          </p:cNvSpPr>
          <p:nvPr userDrawn="1">
            <p:ph type="body" sz="quarter" idx="21"/>
          </p:nvPr>
        </p:nvSpPr>
        <p:spPr>
          <a:xfrm>
            <a:off x="4828032" y="3767328"/>
            <a:ext cx="3858768"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20" name="Date Placeholder 3"/>
          <p:cNvSpPr>
            <a:spLocks noGrp="1"/>
          </p:cNvSpPr>
          <p:nvPr>
            <p:ph type="dt" sz="half" idx="2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34" name="Slide Number Placeholder 5"/>
          <p:cNvSpPr>
            <a:spLocks noGrp="1"/>
          </p:cNvSpPr>
          <p:nvPr>
            <p:ph type="sldNum" sz="quarter" idx="23"/>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194640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466344" y="1481328"/>
            <a:ext cx="3931920" cy="338328"/>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Insert title</a:t>
            </a:r>
          </a:p>
        </p:txBody>
      </p:sp>
      <p:sp>
        <p:nvSpPr>
          <p:cNvPr id="4" name="Content Placeholder 3"/>
          <p:cNvSpPr>
            <a:spLocks noGrp="1"/>
          </p:cNvSpPr>
          <p:nvPr>
            <p:ph sz="half" idx="2" hasCustomPrompt="1"/>
          </p:nvPr>
        </p:nvSpPr>
        <p:spPr>
          <a:xfrm>
            <a:off x="466344" y="1892808"/>
            <a:ext cx="3931920" cy="4206240"/>
          </a:xfrm>
        </p:spPr>
        <p:txBody>
          <a:bodyPr>
            <a:no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hasCustomPrompt="1"/>
          </p:nvPr>
        </p:nvSpPr>
        <p:spPr>
          <a:xfrm>
            <a:off x="4773613" y="1481328"/>
            <a:ext cx="3904488" cy="347472"/>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Insert title</a:t>
            </a:r>
          </a:p>
        </p:txBody>
      </p:sp>
      <p:sp>
        <p:nvSpPr>
          <p:cNvPr id="6" name="Content Placeholder 5"/>
          <p:cNvSpPr>
            <a:spLocks noGrp="1"/>
          </p:cNvSpPr>
          <p:nvPr>
            <p:ph sz="quarter" idx="4" hasCustomPrompt="1"/>
          </p:nvPr>
        </p:nvSpPr>
        <p:spPr>
          <a:xfrm>
            <a:off x="4773613" y="1892808"/>
            <a:ext cx="3904488" cy="4206240"/>
          </a:xfrm>
        </p:spPr>
        <p:txBody>
          <a:bodyPr>
            <a:no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Date Placeholder 3"/>
          <p:cNvSpPr>
            <a:spLocks noGrp="1"/>
          </p:cNvSpPr>
          <p:nvPr>
            <p:ph type="dt" sz="half" idx="10"/>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11" name="Footer Placeholder 4"/>
          <p:cNvSpPr>
            <a:spLocks noGrp="1"/>
          </p:cNvSpPr>
          <p:nvPr>
            <p:ph type="ftr" sz="quarter" idx="11"/>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2" name="Slide Number Placeholder 5"/>
          <p:cNvSpPr>
            <a:spLocks noGrp="1"/>
          </p:cNvSpPr>
          <p:nvPr>
            <p:ph type="sldNum" sz="quarter" idx="12"/>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4261962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466344" y="1481328"/>
            <a:ext cx="3931920"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66344" y="1901952"/>
            <a:ext cx="3931920" cy="466736"/>
          </a:xfrm>
        </p:spPr>
        <p:txBody>
          <a:bodyPr anchor="t" anchorCtr="0">
            <a:noAutofit/>
          </a:bodyPr>
          <a:lstStyle>
            <a:lvl1pPr marL="0" indent="0">
              <a:buNone/>
              <a:defRPr sz="180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5" name="Text Placeholder 4"/>
          <p:cNvSpPr>
            <a:spLocks noGrp="1"/>
          </p:cNvSpPr>
          <p:nvPr>
            <p:ph type="body" sz="quarter" idx="3" hasCustomPrompt="1"/>
          </p:nvPr>
        </p:nvSpPr>
        <p:spPr>
          <a:xfrm>
            <a:off x="4775249" y="1481328"/>
            <a:ext cx="3904488"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4775249" y="1901952"/>
            <a:ext cx="3904488" cy="466736"/>
          </a:xfrm>
        </p:spPr>
        <p:txBody>
          <a:bodyPr anchor="t" anchorCtr="0">
            <a:noAutofit/>
          </a:bodyPr>
          <a:lstStyle>
            <a:lvl1pPr marL="0" indent="0">
              <a:buNone/>
              <a:defRPr sz="180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13" name="Chart Placeholder 12"/>
          <p:cNvSpPr>
            <a:spLocks noGrp="1"/>
          </p:cNvSpPr>
          <p:nvPr>
            <p:ph type="chart" sz="quarter" idx="13"/>
          </p:nvPr>
        </p:nvSpPr>
        <p:spPr>
          <a:xfrm>
            <a:off x="466344" y="2377440"/>
            <a:ext cx="3931920" cy="3703320"/>
          </a:xfrm>
        </p:spPr>
        <p:txBody>
          <a:bodyPr anchor="t" anchorCtr="0"/>
          <a:lstStyle>
            <a:lvl1pPr marL="0" indent="0">
              <a:buNone/>
              <a:defRPr sz="1800">
                <a:solidFill>
                  <a:schemeClr val="tx1"/>
                </a:solidFill>
              </a:defRPr>
            </a:lvl1pPr>
          </a:lstStyle>
          <a:p>
            <a:r>
              <a:rPr lang="en-US" smtClean="0"/>
              <a:t>Click icon to add chart</a:t>
            </a:r>
            <a:endParaRPr lang="en-US" dirty="0"/>
          </a:p>
        </p:txBody>
      </p:sp>
      <p:sp>
        <p:nvSpPr>
          <p:cNvPr id="15" name="Chart Placeholder 14"/>
          <p:cNvSpPr>
            <a:spLocks noGrp="1"/>
          </p:cNvSpPr>
          <p:nvPr>
            <p:ph type="chart" sz="quarter" idx="14"/>
          </p:nvPr>
        </p:nvSpPr>
        <p:spPr>
          <a:xfrm>
            <a:off x="4773613" y="2377440"/>
            <a:ext cx="3904488" cy="3694176"/>
          </a:xfrm>
        </p:spPr>
        <p:txBody>
          <a:bodyPr anchor="t" anchorCtr="0"/>
          <a:lstStyle>
            <a:lvl1pPr marL="0" indent="0">
              <a:buNone/>
              <a:defRPr sz="1800">
                <a:solidFill>
                  <a:schemeClr val="tx1"/>
                </a:solidFill>
              </a:defRPr>
            </a:lvl1pPr>
          </a:lstStyle>
          <a:p>
            <a:r>
              <a:rPr lang="en-US" smtClean="0"/>
              <a:t>Click icon to add chart</a:t>
            </a:r>
            <a:endParaRPr lang="en-US" dirty="0"/>
          </a:p>
        </p:txBody>
      </p:sp>
      <p:sp>
        <p:nvSpPr>
          <p:cNvPr id="12" name="Date Placeholder 3"/>
          <p:cNvSpPr>
            <a:spLocks noGrp="1"/>
          </p:cNvSpPr>
          <p:nvPr>
            <p:ph type="dt" sz="half" idx="15"/>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14" name="Footer Placeholder 4"/>
          <p:cNvSpPr>
            <a:spLocks noGrp="1"/>
          </p:cNvSpPr>
          <p:nvPr>
            <p:ph type="ftr" sz="quarter" idx="16"/>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6" name="Slide Number Placeholder 5"/>
          <p:cNvSpPr>
            <a:spLocks noGrp="1"/>
          </p:cNvSpPr>
          <p:nvPr>
            <p:ph type="sldNum" sz="quarter" idx="17"/>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76524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7"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8"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48941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1334372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losing Slide with Imag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20119" b="20415"/>
          <a:stretch/>
        </p:blipFill>
        <p:spPr>
          <a:xfrm>
            <a:off x="-2" y="-1"/>
            <a:ext cx="9144000" cy="3623715"/>
          </a:xfrm>
          <a:prstGeom prst="rect">
            <a:avLst/>
          </a:prstGeom>
        </p:spPr>
      </p:pic>
      <p:sp>
        <p:nvSpPr>
          <p:cNvPr id="27" name="Rectangle 26"/>
          <p:cNvSpPr/>
          <p:nvPr userDrawn="1"/>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7132" y="4688362"/>
            <a:ext cx="3471335" cy="937982"/>
          </a:xfrm>
          <a:prstGeom prst="rect">
            <a:avLst/>
          </a:prstGeom>
        </p:spPr>
      </p:pic>
      <p:sp>
        <p:nvSpPr>
          <p:cNvPr id="29" name="Rectangle 28"/>
          <p:cNvSpPr/>
          <p:nvPr userDrawn="1"/>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bwMode="gray">
          <a:xfrm>
            <a:off x="-1" y="3246120"/>
            <a:ext cx="9143999" cy="365760"/>
          </a:xfrm>
          <a:prstGeom prst="rect">
            <a:avLst/>
          </a:prstGeom>
          <a:solidFill>
            <a:srgbClr val="00428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3" name="TextBox 32"/>
          <p:cNvSpPr txBox="1"/>
          <p:nvPr userDrawn="1"/>
        </p:nvSpPr>
        <p:spPr>
          <a:xfrm>
            <a:off x="935307" y="6225331"/>
            <a:ext cx="7273401" cy="332399"/>
          </a:xfrm>
          <a:prstGeom prst="rect">
            <a:avLst/>
          </a:prstGeom>
          <a:noFill/>
        </p:spPr>
        <p:txBody>
          <a:bodyPr wrap="none" rtlCol="0">
            <a:spAutoFit/>
          </a:bodyPr>
          <a:lstStyle/>
          <a:p>
            <a:pPr algn="ctr"/>
            <a:r>
              <a:rPr lang="en-US" sz="1560" b="1" dirty="0" smtClean="0">
                <a:solidFill>
                  <a:schemeClr val="tx2"/>
                </a:solidFill>
              </a:rPr>
              <a:t>720.746.4844 | </a:t>
            </a:r>
            <a:r>
              <a:rPr lang="en-US" sz="1560" b="1" dirty="0" err="1" smtClean="0">
                <a:solidFill>
                  <a:schemeClr val="tx2"/>
                </a:solidFill>
              </a:rPr>
              <a:t>neonscience@battelleecology.org</a:t>
            </a:r>
            <a:r>
              <a:rPr lang="en-US" sz="1560" b="1" baseline="0" dirty="0" smtClean="0">
                <a:solidFill>
                  <a:schemeClr val="tx2"/>
                </a:solidFill>
              </a:rPr>
              <a:t>   </a:t>
            </a:r>
            <a:r>
              <a:rPr lang="en-US" sz="1560" b="1" baseline="0" dirty="0">
                <a:solidFill>
                  <a:schemeClr val="tx2"/>
                </a:solidFill>
              </a:rPr>
              <a:t>|  </a:t>
            </a:r>
            <a:r>
              <a:rPr lang="en-US" sz="1560" b="1" baseline="0" dirty="0" smtClean="0">
                <a:solidFill>
                  <a:schemeClr val="tx2"/>
                </a:solidFill>
              </a:rPr>
              <a:t>www.neonscience.org</a:t>
            </a:r>
          </a:p>
        </p:txBody>
      </p:sp>
      <p:pic>
        <p:nvPicPr>
          <p:cNvPr id="34" name="Pictur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3259" y="4375099"/>
            <a:ext cx="2586276" cy="758002"/>
          </a:xfrm>
          <a:prstGeom prst="rect">
            <a:avLst/>
          </a:prstGeom>
        </p:spPr>
      </p:pic>
      <p:pic>
        <p:nvPicPr>
          <p:cNvPr id="2" name="Pictur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05125" y="4309031"/>
            <a:ext cx="2052261" cy="824070"/>
          </a:xfrm>
          <a:prstGeom prst="rect">
            <a:avLst/>
          </a:prstGeom>
        </p:spPr>
      </p:pic>
      <p:cxnSp>
        <p:nvCxnSpPr>
          <p:cNvPr id="13" name="Straight Connector 12"/>
          <p:cNvCxnSpPr/>
          <p:nvPr userDrawn="1"/>
        </p:nvCxnSpPr>
        <p:spPr>
          <a:xfrm>
            <a:off x="4419600" y="3884028"/>
            <a:ext cx="0" cy="160866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773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without Image and with Thank You">
    <p:spTree>
      <p:nvGrpSpPr>
        <p:cNvPr id="1" name=""/>
        <p:cNvGrpSpPr/>
        <p:nvPr/>
      </p:nvGrpSpPr>
      <p:grpSpPr>
        <a:xfrm>
          <a:off x="0" y="0"/>
          <a:ext cx="0" cy="0"/>
          <a:chOff x="0" y="0"/>
          <a:chExt cx="0" cy="0"/>
        </a:xfrm>
      </p:grpSpPr>
      <p:sp>
        <p:nvSpPr>
          <p:cNvPr id="26" name="Rectangle 25"/>
          <p:cNvSpPr/>
          <p:nvPr userDrawn="1"/>
        </p:nvSpPr>
        <p:spPr bwMode="gray">
          <a:xfrm>
            <a:off x="0" y="0"/>
            <a:ext cx="9144000" cy="5382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bwMode="white">
          <a:xfrm flipV="1">
            <a:off x="0" y="5963438"/>
            <a:ext cx="9144000" cy="894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bwMode="gray">
          <a:xfrm>
            <a:off x="0" y="5243656"/>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userDrawn="1"/>
        </p:nvSpPr>
        <p:spPr bwMode="gray">
          <a:xfrm>
            <a:off x="0" y="5538524"/>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02106" y="2070100"/>
            <a:ext cx="3567662" cy="1045633"/>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3971" y="1927528"/>
            <a:ext cx="2959100" cy="1188205"/>
          </a:xfrm>
          <a:prstGeom prst="rect">
            <a:avLst/>
          </a:prstGeom>
        </p:spPr>
      </p:pic>
      <p:cxnSp>
        <p:nvCxnSpPr>
          <p:cNvPr id="4" name="Straight Connector 3"/>
          <p:cNvCxnSpPr/>
          <p:nvPr userDrawn="1"/>
        </p:nvCxnSpPr>
        <p:spPr>
          <a:xfrm>
            <a:off x="4419600" y="1659469"/>
            <a:ext cx="0" cy="160866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935307" y="6208398"/>
            <a:ext cx="7273401" cy="332399"/>
          </a:xfrm>
          <a:prstGeom prst="rect">
            <a:avLst/>
          </a:prstGeom>
          <a:noFill/>
        </p:spPr>
        <p:txBody>
          <a:bodyPr wrap="none" rtlCol="0">
            <a:spAutoFit/>
          </a:bodyPr>
          <a:lstStyle/>
          <a:p>
            <a:pPr algn="ctr"/>
            <a:r>
              <a:rPr lang="en-US" sz="1560" b="1" dirty="0" smtClean="0">
                <a:solidFill>
                  <a:schemeClr val="tx2"/>
                </a:solidFill>
              </a:rPr>
              <a:t>720.746.4844 | </a:t>
            </a:r>
            <a:r>
              <a:rPr lang="en-US" sz="1560" b="1" dirty="0" err="1" smtClean="0">
                <a:solidFill>
                  <a:schemeClr val="tx2"/>
                </a:solidFill>
              </a:rPr>
              <a:t>neonscience@battelleecology.org</a:t>
            </a:r>
            <a:r>
              <a:rPr lang="en-US" sz="1560" b="1" baseline="0" dirty="0" smtClean="0">
                <a:solidFill>
                  <a:schemeClr val="tx2"/>
                </a:solidFill>
              </a:rPr>
              <a:t>   </a:t>
            </a:r>
            <a:r>
              <a:rPr lang="en-US" sz="1560" b="1" baseline="0" dirty="0">
                <a:solidFill>
                  <a:schemeClr val="tx2"/>
                </a:solidFill>
              </a:rPr>
              <a:t>|  </a:t>
            </a:r>
            <a:r>
              <a:rPr lang="en-US" sz="1560" b="1" baseline="0" dirty="0" smtClean="0">
                <a:solidFill>
                  <a:schemeClr val="tx2"/>
                </a:solidFill>
              </a:rPr>
              <a:t>www.neonscience.org</a:t>
            </a:r>
          </a:p>
        </p:txBody>
      </p:sp>
    </p:spTree>
    <p:extLst>
      <p:ext uri="{BB962C8B-B14F-4D97-AF65-F5344CB8AC3E}">
        <p14:creationId xmlns:p14="http://schemas.microsoft.com/office/powerpoint/2010/main" val="2241727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4"/>
            <a:ext cx="9144001" cy="6376990"/>
          </a:xfrm>
          <a:prstGeom prst="rect">
            <a:avLst/>
          </a:prstGeom>
        </p:spPr>
      </p:pic>
      <p:sp>
        <p:nvSpPr>
          <p:cNvPr id="17" name="Rectangle 16"/>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userDrawn="1"/>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14"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4" name="TextBox 13"/>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5" name="TextBox 14"/>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a:t>
            </a:r>
            <a:r>
              <a:rPr lang="en-US" sz="1000" i="1" smtClean="0">
                <a:solidFill>
                  <a:schemeClr val="bg1"/>
                </a:solidFill>
              </a:rPr>
              <a:t>operated by Battelle</a:t>
            </a:r>
            <a:endParaRPr lang="en-US" sz="1000" i="1" dirty="0">
              <a:solidFill>
                <a:schemeClr val="bg1"/>
              </a:solidFill>
            </a:endParaRPr>
          </a:p>
        </p:txBody>
      </p:sp>
      <p:sp>
        <p:nvSpPr>
          <p:cNvPr id="2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2"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69775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9144000" cy="6376987"/>
          </a:xfrm>
          <a:prstGeom prst="rect">
            <a:avLst/>
          </a:prstGeom>
        </p:spPr>
      </p:pic>
      <p:sp>
        <p:nvSpPr>
          <p:cNvPr id="15" name="Rectangle 14"/>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9" name="Rectangle 18"/>
          <p:cNvSpPr/>
          <p:nvPr userDrawn="1"/>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37"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7" name="TextBox 16"/>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8" name="TextBox 17"/>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operated by Battelle</a:t>
            </a:r>
            <a:endParaRPr lang="en-US" sz="1000" i="1" dirty="0">
              <a:solidFill>
                <a:schemeClr val="bg1"/>
              </a:solidFill>
            </a:endParaRPr>
          </a:p>
        </p:txBody>
      </p:sp>
      <p:sp>
        <p:nvSpPr>
          <p:cNvPr id="2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2"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78869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4074"/>
            <a:ext cx="9144000" cy="6378406"/>
          </a:xfrm>
          <a:prstGeom prst="rect">
            <a:avLst/>
          </a:prstGeom>
        </p:spPr>
      </p:pic>
      <p:sp>
        <p:nvSpPr>
          <p:cNvPr id="16" name="Rectangle 15"/>
          <p:cNvSpPr/>
          <p:nvPr userDrawn="1"/>
        </p:nvSpPr>
        <p:spPr bwMode="gray">
          <a:xfrm>
            <a:off x="1" y="2"/>
            <a:ext cx="4773613" cy="6376987"/>
          </a:xfrm>
          <a:prstGeom prst="rect">
            <a:avLst/>
          </a:prstGeom>
          <a:gradFill flip="none" rotWithShape="1">
            <a:gsLst>
              <a:gs pos="0">
                <a:srgbClr val="000000">
                  <a:alpha val="6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userDrawn="1"/>
        </p:nvSpPr>
        <p:spPr bwMode="gray">
          <a:xfrm>
            <a:off x="0" y="3483864"/>
            <a:ext cx="9144000" cy="2386584"/>
          </a:xfrm>
          <a:prstGeom prst="rect">
            <a:avLst/>
          </a:prstGeom>
          <a:solidFill>
            <a:srgbClr val="363636">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61"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5" name="TextBox 14"/>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7" name="TextBox 16"/>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a:t>
            </a:r>
            <a:r>
              <a:rPr lang="en-US" sz="1000" i="1" smtClean="0">
                <a:solidFill>
                  <a:schemeClr val="bg1"/>
                </a:solidFill>
              </a:rPr>
              <a:t>operated by Battelle</a:t>
            </a:r>
            <a:endParaRPr lang="en-US" sz="1000" i="1" dirty="0">
              <a:solidFill>
                <a:schemeClr val="bg1"/>
              </a:solidFill>
            </a:endParaRPr>
          </a:p>
        </p:txBody>
      </p:sp>
      <p:sp>
        <p:nvSpPr>
          <p:cNvPr id="19"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20"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1"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84791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24" name="Rectangle 23"/>
          <p:cNvSpPr/>
          <p:nvPr userDrawn="1"/>
        </p:nvSpPr>
        <p:spPr bwMode="gray">
          <a:xfrm>
            <a:off x="0" y="-1"/>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userDrawn="1"/>
        </p:nvSpPr>
        <p:spPr bwMode="gray">
          <a:xfrm>
            <a:off x="0" y="5918944"/>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userDrawn="1"/>
        </p:nvSpPr>
        <p:spPr bwMode="gray">
          <a:xfrm>
            <a:off x="0" y="5717788"/>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bwMode="gray">
          <a:xfrm>
            <a:off x="0" y="6012656"/>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hasCustomPrompt="1"/>
          </p:nvPr>
        </p:nvSpPr>
        <p:spPr bwMode="gray">
          <a:xfrm>
            <a:off x="466344" y="342901"/>
            <a:ext cx="8211312" cy="2343150"/>
          </a:xfrm>
        </p:spPr>
        <p:txBody>
          <a:bodyPr vert="horz" lIns="0" tIns="0" rIns="0" bIns="0" rtlCol="0" anchor="b" anchorCtr="0">
            <a:noAutofit/>
          </a:bodyPr>
          <a:lstStyle>
            <a:lvl1pPr>
              <a:defRPr lang="en-US" sz="4000" b="0" dirty="0">
                <a:solidFill>
                  <a:schemeClr val="bg1"/>
                </a:solidFill>
              </a:defRPr>
            </a:lvl1pPr>
          </a:lstStyle>
          <a:p>
            <a:pPr lvl="0"/>
            <a:r>
              <a:rPr lang="en-US" dirty="0"/>
              <a:t>Click to Insert Title</a:t>
            </a:r>
          </a:p>
        </p:txBody>
      </p:sp>
      <p:sp>
        <p:nvSpPr>
          <p:cNvPr id="3" name="Subtitle 2"/>
          <p:cNvSpPr>
            <a:spLocks noGrp="1"/>
          </p:cNvSpPr>
          <p:nvPr>
            <p:ph type="subTitle" idx="1" hasCustomPrompt="1"/>
          </p:nvPr>
        </p:nvSpPr>
        <p:spPr bwMode="gray">
          <a:xfrm>
            <a:off x="466344" y="2871216"/>
            <a:ext cx="8211312" cy="323165"/>
          </a:xfrm>
        </p:spPr>
        <p:txBody>
          <a:bodyPr vert="horz" wrap="square" lIns="0" tIns="0" rIns="0" bIns="0" rtlCol="0">
            <a:spAutoFit/>
          </a:bodyPr>
          <a:lstStyle>
            <a:lvl1pPr marL="228600" indent="-228600">
              <a:buNone/>
              <a:defRPr lang="en-US" sz="2100" dirty="0">
                <a:solidFill>
                  <a:schemeClr val="bg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bwMode="gray">
          <a:xfrm>
            <a:off x="466344" y="4560889"/>
            <a:ext cx="8211312" cy="1162050"/>
          </a:xfrm>
        </p:spPr>
        <p:txBody>
          <a:bodyPr lIns="0" tIns="0" rIns="0" bIns="0">
            <a:no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1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74930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22" name="Rectangle 21"/>
          <p:cNvSpPr/>
          <p:nvPr userDrawn="1"/>
        </p:nvSpPr>
        <p:spPr bwMode="gray">
          <a:xfrm>
            <a:off x="0" y="5918944"/>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bwMode="gray">
          <a:xfrm>
            <a:off x="0" y="6019799"/>
            <a:ext cx="9144000" cy="242207"/>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userDrawn="1"/>
        </p:nvSpPr>
        <p:spPr bwMode="gray">
          <a:xfrm>
            <a:off x="0" y="6139542"/>
            <a:ext cx="9144000" cy="236645"/>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hasCustomPrompt="1"/>
          </p:nvPr>
        </p:nvSpPr>
        <p:spPr>
          <a:xfrm>
            <a:off x="466344" y="342901"/>
            <a:ext cx="8211312" cy="2343150"/>
          </a:xfrm>
        </p:spPr>
        <p:txBody>
          <a:bodyPr vert="horz" lIns="0" tIns="0" rIns="0" bIns="0" rtlCol="0" anchor="b" anchorCtr="0">
            <a:noAutofit/>
          </a:bodyPr>
          <a:lstStyle>
            <a:lvl1pPr>
              <a:defRPr lang="en-US" sz="4000" b="0" dirty="0">
                <a:solidFill>
                  <a:schemeClr val="accent1"/>
                </a:solidFill>
              </a:defRPr>
            </a:lvl1pPr>
          </a:lstStyle>
          <a:p>
            <a:pPr lvl="0"/>
            <a:r>
              <a:rPr lang="en-US" dirty="0"/>
              <a:t>Click to Insert Title</a:t>
            </a:r>
          </a:p>
        </p:txBody>
      </p:sp>
      <p:sp>
        <p:nvSpPr>
          <p:cNvPr id="3" name="Subtitle 2"/>
          <p:cNvSpPr>
            <a:spLocks noGrp="1"/>
          </p:cNvSpPr>
          <p:nvPr>
            <p:ph type="subTitle" idx="1" hasCustomPrompt="1"/>
          </p:nvPr>
        </p:nvSpPr>
        <p:spPr>
          <a:xfrm>
            <a:off x="466344" y="2871216"/>
            <a:ext cx="8211312" cy="320040"/>
          </a:xfrm>
        </p:spPr>
        <p:txBody>
          <a:bodyPr vert="horz" wrap="square" lIns="0" tIns="0" rIns="0" bIns="0" rtlCol="0">
            <a:spAutoFit/>
          </a:bodyPr>
          <a:lstStyle>
            <a:lvl1pPr marL="228600" indent="-228600">
              <a:buNone/>
              <a:defRPr lang="en-US" sz="2100" dirty="0">
                <a:solidFill>
                  <a:schemeClr val="accent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a:xfrm>
            <a:off x="466344" y="4560889"/>
            <a:ext cx="8211312" cy="1162050"/>
          </a:xfrm>
        </p:spPr>
        <p:txBody>
          <a:bodyPr lIns="0" tIns="0" rIns="0" bIns="0">
            <a:noAutofit/>
          </a:bodyPr>
          <a:lstStyle>
            <a:lvl1pPr marL="0" indent="0">
              <a:spcBef>
                <a:spcPts val="0"/>
              </a:spcBef>
              <a:spcAft>
                <a:spcPts val="0"/>
              </a:spcAft>
              <a:buNone/>
              <a:defRPr sz="1300">
                <a:solidFill>
                  <a:schemeClr val="accent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1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85120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8211312"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8"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9"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666783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20624"/>
            <a:ext cx="8211312" cy="531738"/>
          </a:xfrm>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8211312"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7"/>
          <p:cNvSpPr>
            <a:spLocks noGrp="1"/>
          </p:cNvSpPr>
          <p:nvPr>
            <p:ph type="body" sz="quarter" idx="13" hasCustomPrompt="1"/>
          </p:nvPr>
        </p:nvSpPr>
        <p:spPr>
          <a:xfrm>
            <a:off x="466344" y="905256"/>
            <a:ext cx="8211312" cy="448494"/>
          </a:xfrm>
        </p:spPr>
        <p:txBody>
          <a:bodyPr>
            <a:noAutofit/>
          </a:bodyPr>
          <a:lstStyle>
            <a:lvl1pPr marL="0" indent="0">
              <a:spcBef>
                <a:spcPts val="0"/>
              </a:spcBef>
              <a:spcAft>
                <a:spcPts val="0"/>
              </a:spcAft>
              <a:buNone/>
              <a:defRPr sz="2600">
                <a:solidFill>
                  <a:schemeClr val="tx1"/>
                </a:solidFill>
              </a:defRPr>
            </a:lvl1pPr>
          </a:lstStyle>
          <a:p>
            <a:pPr lvl="0"/>
            <a:r>
              <a:rPr lang="en-US" dirty="0"/>
              <a:t>Click to edit master text styles</a:t>
            </a:r>
          </a:p>
        </p:txBody>
      </p:sp>
      <p:sp>
        <p:nvSpPr>
          <p:cNvPr id="9"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10"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1"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472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20624"/>
            <a:ext cx="8211312" cy="963324"/>
          </a:xfrm>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66344" y="1481328"/>
            <a:ext cx="3950208"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hasCustomPrompt="1"/>
          </p:nvPr>
        </p:nvSpPr>
        <p:spPr>
          <a:xfrm>
            <a:off x="4727448" y="1481328"/>
            <a:ext cx="3950208"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Date Placeholder 3"/>
          <p:cNvSpPr>
            <a:spLocks noGrp="1"/>
          </p:cNvSpPr>
          <p:nvPr>
            <p:ph type="dt" sz="half" idx="10"/>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9"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0"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160434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bwMode="gray">
          <a:xfrm>
            <a:off x="461962" y="6192078"/>
            <a:ext cx="8319275" cy="123966"/>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bwMode="gray">
          <a:xfrm>
            <a:off x="461962" y="6252068"/>
            <a:ext cx="8319275" cy="123967"/>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p:cNvSpPr/>
          <p:nvPr userDrawn="1"/>
        </p:nvSpPr>
        <p:spPr bwMode="white">
          <a:xfrm>
            <a:off x="8699086" y="6181821"/>
            <a:ext cx="109538" cy="221456"/>
          </a:xfrm>
          <a:custGeom>
            <a:avLst/>
            <a:gdLst>
              <a:gd name="connsiteX0" fmla="*/ 0 w 402431"/>
              <a:gd name="connsiteY0" fmla="*/ 321468 h 340518"/>
              <a:gd name="connsiteX1" fmla="*/ 114300 w 402431"/>
              <a:gd name="connsiteY1" fmla="*/ 0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21468"/>
              <a:gd name="connsiteX1" fmla="*/ 76200 w 402431"/>
              <a:gd name="connsiteY1" fmla="*/ 100013 h 321468"/>
              <a:gd name="connsiteX2" fmla="*/ 402431 w 402431"/>
              <a:gd name="connsiteY2" fmla="*/ 0 h 321468"/>
              <a:gd name="connsiteX3" fmla="*/ 104775 w 402431"/>
              <a:gd name="connsiteY3" fmla="*/ 319087 h 321468"/>
              <a:gd name="connsiteX4" fmla="*/ 0 w 402431"/>
              <a:gd name="connsiteY4" fmla="*/ 321468 h 321468"/>
              <a:gd name="connsiteX0" fmla="*/ 0 w 109537"/>
              <a:gd name="connsiteY0" fmla="*/ 221455 h 221455"/>
              <a:gd name="connsiteX1" fmla="*/ 76200 w 109537"/>
              <a:gd name="connsiteY1" fmla="*/ 0 h 221455"/>
              <a:gd name="connsiteX2" fmla="*/ 109537 w 109537"/>
              <a:gd name="connsiteY2" fmla="*/ 14287 h 221455"/>
              <a:gd name="connsiteX3" fmla="*/ 104775 w 109537"/>
              <a:gd name="connsiteY3" fmla="*/ 219074 h 221455"/>
              <a:gd name="connsiteX4" fmla="*/ 0 w 109537"/>
              <a:gd name="connsiteY4" fmla="*/ 221455 h 221455"/>
              <a:gd name="connsiteX0" fmla="*/ 0 w 111918"/>
              <a:gd name="connsiteY0" fmla="*/ 221455 h 221455"/>
              <a:gd name="connsiteX1" fmla="*/ 76200 w 111918"/>
              <a:gd name="connsiteY1" fmla="*/ 0 h 221455"/>
              <a:gd name="connsiteX2" fmla="*/ 111918 w 111918"/>
              <a:gd name="connsiteY2" fmla="*/ 14287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09537"/>
              <a:gd name="connsiteY0" fmla="*/ 221456 h 221456"/>
              <a:gd name="connsiteX1" fmla="*/ 76200 w 109537"/>
              <a:gd name="connsiteY1" fmla="*/ 1 h 221456"/>
              <a:gd name="connsiteX2" fmla="*/ 109537 w 109537"/>
              <a:gd name="connsiteY2" fmla="*/ 0 h 221456"/>
              <a:gd name="connsiteX3" fmla="*/ 104775 w 109537"/>
              <a:gd name="connsiteY3" fmla="*/ 219075 h 221456"/>
              <a:gd name="connsiteX4" fmla="*/ 0 w 109537"/>
              <a:gd name="connsiteY4" fmla="*/ 221456 h 221456"/>
              <a:gd name="connsiteX0" fmla="*/ 0 w 109538"/>
              <a:gd name="connsiteY0" fmla="*/ 221456 h 221456"/>
              <a:gd name="connsiteX1" fmla="*/ 76200 w 109538"/>
              <a:gd name="connsiteY1" fmla="*/ 1 h 221456"/>
              <a:gd name="connsiteX2" fmla="*/ 109537 w 109538"/>
              <a:gd name="connsiteY2" fmla="*/ 0 h 221456"/>
              <a:gd name="connsiteX3" fmla="*/ 109538 w 109538"/>
              <a:gd name="connsiteY3" fmla="*/ 219075 h 221456"/>
              <a:gd name="connsiteX4" fmla="*/ 0 w 109538"/>
              <a:gd name="connsiteY4" fmla="*/ 221456 h 22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8" h="221456">
                <a:moveTo>
                  <a:pt x="0" y="221456"/>
                </a:moveTo>
                <a:lnTo>
                  <a:pt x="76200" y="1"/>
                </a:lnTo>
                <a:lnTo>
                  <a:pt x="109537" y="0"/>
                </a:lnTo>
                <a:cubicBezTo>
                  <a:pt x="109537" y="73025"/>
                  <a:pt x="109538" y="146050"/>
                  <a:pt x="109538" y="219075"/>
                </a:cubicBezTo>
                <a:lnTo>
                  <a:pt x="0" y="221456"/>
                </a:lnTo>
                <a:close/>
              </a:path>
            </a:pathLst>
          </a:cu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5" name="Picture 1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559294" y="6516818"/>
            <a:ext cx="1097280" cy="184712"/>
          </a:xfrm>
          <a:prstGeom prst="rect">
            <a:avLst/>
          </a:prstGeom>
        </p:spPr>
      </p:pic>
      <p:graphicFrame>
        <p:nvGraphicFramePr>
          <p:cNvPr id="5" name="Object 4" hidden="1"/>
          <p:cNvGraphicFramePr>
            <a:graphicFrameLocks noChangeAspect="1"/>
          </p:cNvGraphicFramePr>
          <p:nvPr userDrawn="1">
            <p:custDataLst>
              <p:tags r:id="rId20"/>
            </p:custDataLst>
            <p:extLst>
              <p:ext uri="{D42A27DB-BD31-4B8C-83A1-F6EECF244321}">
                <p14:modId xmlns:p14="http://schemas.microsoft.com/office/powerpoint/2010/main" val="5375348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80"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66344" y="420624"/>
            <a:ext cx="8211312" cy="963324"/>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66344" y="1481328"/>
            <a:ext cx="8211312" cy="4636008"/>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953968" y="6510528"/>
            <a:ext cx="922566"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A803001A-AC4A-446F-835C-DFDC41A5F4BF}" type="datetime1">
              <a:rPr lang="en-US" smtClean="0"/>
              <a:t>1/5/2018</a:t>
            </a:fld>
            <a:endParaRPr lang="en-US" dirty="0"/>
          </a:p>
        </p:txBody>
      </p:sp>
      <p:sp>
        <p:nvSpPr>
          <p:cNvPr id="6" name="Slide Number Placeholder 5"/>
          <p:cNvSpPr>
            <a:spLocks noGrp="1"/>
          </p:cNvSpPr>
          <p:nvPr>
            <p:ph type="sldNum" sz="quarter" idx="4"/>
          </p:nvPr>
        </p:nvSpPr>
        <p:spPr>
          <a:xfrm>
            <a:off x="1423616"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11" name="Footer Placeholder 4"/>
          <p:cNvSpPr>
            <a:spLocks noGrp="1"/>
          </p:cNvSpPr>
          <p:nvPr>
            <p:ph type="ftr" sz="quarter" idx="3"/>
          </p:nvPr>
        </p:nvSpPr>
        <p:spPr>
          <a:xfrm>
            <a:off x="2737486"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461962" y="6470668"/>
            <a:ext cx="747468" cy="300140"/>
          </a:xfrm>
          <a:prstGeom prst="rect">
            <a:avLst/>
          </a:prstGeom>
        </p:spPr>
      </p:pic>
    </p:spTree>
    <p:extLst>
      <p:ext uri="{BB962C8B-B14F-4D97-AF65-F5344CB8AC3E}">
        <p14:creationId xmlns:p14="http://schemas.microsoft.com/office/powerpoint/2010/main" val="2857799429"/>
      </p:ext>
    </p:extLst>
  </p:cSld>
  <p:clrMap bg1="lt1" tx1="dk1" bg2="lt2" tx2="dk2" accent1="accent1" accent2="accent2" accent3="accent3" accent4="accent4" accent5="accent5" accent6="accent6" hlink="hlink" folHlink="folHlink"/>
  <p:sldLayoutIdLst>
    <p:sldLayoutId id="2147483683" r:id="rId1"/>
    <p:sldLayoutId id="2147483719" r:id="rId2"/>
    <p:sldLayoutId id="2147483720" r:id="rId3"/>
    <p:sldLayoutId id="2147483721" r:id="rId4"/>
    <p:sldLayoutId id="2147483684" r:id="rId5"/>
    <p:sldLayoutId id="2147483704" r:id="rId6"/>
    <p:sldLayoutId id="2147483685" r:id="rId7"/>
    <p:sldLayoutId id="2147483686" r:id="rId8"/>
    <p:sldLayoutId id="2147483687" r:id="rId9"/>
    <p:sldLayoutId id="2147483688" r:id="rId10"/>
    <p:sldLayoutId id="2147483699" r:id="rId11"/>
    <p:sldLayoutId id="2147483705" r:id="rId12"/>
    <p:sldLayoutId id="2147483700" r:id="rId13"/>
    <p:sldLayoutId id="2147483701" r:id="rId14"/>
    <p:sldLayoutId id="2147483718" r:id="rId15"/>
    <p:sldLayoutId id="2147483702" r:id="rId16"/>
    <p:sldLayoutId id="2147483703" r:id="rId17"/>
  </p:sldLayoutIdLst>
  <p:hf hdr="0" dt="0"/>
  <p:txStyles>
    <p:titleStyle>
      <a:lvl1pPr algn="l" defTabSz="914400" rtl="0" eaLnBrk="1" latinLnBrk="0" hangingPunct="1">
        <a:lnSpc>
          <a:spcPct val="85000"/>
        </a:lnSpc>
        <a:spcBef>
          <a:spcPct val="0"/>
        </a:spcBef>
        <a:buNone/>
        <a:defRPr sz="3600" b="1" kern="1200">
          <a:solidFill>
            <a:schemeClr val="accent1"/>
          </a:solidFill>
          <a:latin typeface="+mj-lt"/>
          <a:ea typeface="+mj-ea"/>
          <a:cs typeface="+mj-cs"/>
        </a:defRPr>
      </a:lvl1pPr>
    </p:titleStyle>
    <p:bodyStyle>
      <a:lvl1pPr marL="228600" indent="-228600" algn="l" defTabSz="914400" rtl="0" eaLnBrk="1" latinLnBrk="0" hangingPunct="1">
        <a:spcBef>
          <a:spcPts val="600"/>
        </a:spcBef>
        <a:spcAft>
          <a:spcPts val="500"/>
        </a:spcAft>
        <a:buClr>
          <a:schemeClr val="accent1"/>
        </a:buClr>
        <a:buSzPct val="115000"/>
        <a:buFont typeface="Arial" pitchFamily="34" charset="0"/>
        <a:buChar char="•"/>
        <a:defRPr sz="2400" kern="1200">
          <a:solidFill>
            <a:schemeClr val="tx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emf"/><Relationship Id="rId4" Type="http://schemas.openxmlformats.org/officeDocument/2006/relationships/image" Target="../media/image40.emf"/></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emf"/><Relationship Id="rId4" Type="http://schemas.openxmlformats.org/officeDocument/2006/relationships/image" Target="../media/image40.emf"/></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image" Target="../media/image23.png"/><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lt;TITLE&gt;{122.6817,634.3749,227.5001,42.87512}"/>
          <p:cNvSpPr>
            <a:spLocks noGrp="1"/>
          </p:cNvSpPr>
          <p:nvPr>
            <p:ph type="ctrTitle"/>
          </p:nvPr>
        </p:nvSpPr>
        <p:spPr>
          <a:xfrm>
            <a:off x="408592" y="3685996"/>
            <a:ext cx="7002860" cy="1472184"/>
          </a:xfrm>
        </p:spPr>
        <p:txBody>
          <a:bodyPr/>
          <a:lstStyle/>
          <a:p>
            <a:r>
              <a:rPr lang="en-US" sz="3200" b="1" dirty="0"/>
              <a:t>Using R to Promote Data Interoperability in the </a:t>
            </a:r>
            <a:r>
              <a:rPr lang="en-US" sz="3200" b="1" dirty="0" smtClean="0"/>
              <a:t/>
            </a:r>
            <a:br>
              <a:rPr lang="en-US" sz="3200" b="1" dirty="0" smtClean="0"/>
            </a:br>
            <a:r>
              <a:rPr lang="en-US" sz="3200" b="1" dirty="0" smtClean="0"/>
              <a:t>Atmospheric </a:t>
            </a:r>
            <a:r>
              <a:rPr lang="en-US" sz="3200" b="1" dirty="0"/>
              <a:t>Science </a:t>
            </a:r>
            <a:r>
              <a:rPr lang="en-US" sz="3200" b="1" dirty="0" smtClean="0"/>
              <a:t/>
            </a:r>
            <a:br>
              <a:rPr lang="en-US" sz="3200" b="1" dirty="0" smtClean="0"/>
            </a:br>
            <a:r>
              <a:rPr lang="en-US" sz="3200" b="1" dirty="0" smtClean="0"/>
              <a:t>Community</a:t>
            </a:r>
            <a:endParaRPr lang="en-US" sz="3200" dirty="0"/>
          </a:p>
        </p:txBody>
      </p:sp>
      <p:sp>
        <p:nvSpPr>
          <p:cNvPr id="3" name="Rectangle 2"/>
          <p:cNvSpPr/>
          <p:nvPr/>
        </p:nvSpPr>
        <p:spPr>
          <a:xfrm>
            <a:off x="5419023" y="3685996"/>
            <a:ext cx="3599848" cy="1846659"/>
          </a:xfrm>
          <a:prstGeom prst="rect">
            <a:avLst/>
          </a:prstGeom>
        </p:spPr>
        <p:txBody>
          <a:bodyPr wrap="square">
            <a:spAutoFit/>
          </a:bodyPr>
          <a:lstStyle/>
          <a:p>
            <a:pPr algn="ctr"/>
            <a:r>
              <a:rPr lang="en-US" sz="2400" dirty="0">
                <a:solidFill>
                  <a:srgbClr val="FFFF00"/>
                </a:solidFill>
              </a:rPr>
              <a:t>Josh </a:t>
            </a:r>
            <a:r>
              <a:rPr lang="en-US" sz="2400" dirty="0" smtClean="0">
                <a:solidFill>
                  <a:srgbClr val="FFFF00"/>
                </a:solidFill>
              </a:rPr>
              <a:t>Roberti, Robert </a:t>
            </a:r>
            <a:r>
              <a:rPr lang="en-US" sz="2400" dirty="0">
                <a:solidFill>
                  <a:srgbClr val="FFFF00"/>
                </a:solidFill>
              </a:rPr>
              <a:t>Lee</a:t>
            </a:r>
            <a:endParaRPr lang="en-US" sz="2400" baseline="30000" dirty="0">
              <a:solidFill>
                <a:srgbClr val="FFFF00"/>
              </a:solidFill>
            </a:endParaRPr>
          </a:p>
          <a:p>
            <a:pPr algn="ctr"/>
            <a:r>
              <a:rPr lang="en-US" sz="2400" dirty="0">
                <a:solidFill>
                  <a:srgbClr val="FFFF00"/>
                </a:solidFill>
              </a:rPr>
              <a:t>Cody </a:t>
            </a:r>
            <a:r>
              <a:rPr lang="en-US" sz="2400" dirty="0" smtClean="0">
                <a:solidFill>
                  <a:srgbClr val="FFFF00"/>
                </a:solidFill>
              </a:rPr>
              <a:t>Flagg, Lee </a:t>
            </a:r>
            <a:r>
              <a:rPr lang="en-US" sz="2400" dirty="0">
                <a:solidFill>
                  <a:srgbClr val="FFFF00"/>
                </a:solidFill>
              </a:rPr>
              <a:t>Stanish</a:t>
            </a:r>
          </a:p>
          <a:p>
            <a:pPr algn="ctr"/>
            <a:endParaRPr lang="en-US" dirty="0">
              <a:solidFill>
                <a:srgbClr val="FFFF00"/>
              </a:solidFill>
            </a:endParaRPr>
          </a:p>
          <a:p>
            <a:pPr algn="ctr"/>
            <a:r>
              <a:rPr lang="en-US" sz="1600" dirty="0">
                <a:solidFill>
                  <a:srgbClr val="FFFF00"/>
                </a:solidFill>
              </a:rPr>
              <a:t>10 January 2017</a:t>
            </a:r>
          </a:p>
          <a:p>
            <a:pPr algn="ctr"/>
            <a:r>
              <a:rPr lang="en-US" sz="1600" dirty="0">
                <a:solidFill>
                  <a:srgbClr val="FFFF00"/>
                </a:solidFill>
              </a:rPr>
              <a:t>Austin, TX </a:t>
            </a:r>
          </a:p>
          <a:p>
            <a:pPr algn="ctr"/>
            <a:r>
              <a:rPr lang="en-US" sz="1600" dirty="0">
                <a:solidFill>
                  <a:srgbClr val="FFFF00"/>
                </a:solidFill>
              </a:rPr>
              <a:t>Annual AMS Conference</a:t>
            </a:r>
          </a:p>
        </p:txBody>
      </p:sp>
    </p:spTree>
    <p:extLst>
      <p:ext uri="{BB962C8B-B14F-4D97-AF65-F5344CB8AC3E}">
        <p14:creationId xmlns:p14="http://schemas.microsoft.com/office/powerpoint/2010/main" val="4171589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658842" y="838395"/>
            <a:ext cx="7393858" cy="3416320"/>
          </a:xfrm>
          <a:prstGeom prst="rect">
            <a:avLst/>
          </a:prstGeom>
          <a:noFill/>
        </p:spPr>
        <p:txBody>
          <a:bodyPr wrap="square" rtlCol="0">
            <a:spAutoFit/>
          </a:bodyPr>
          <a:lstStyle/>
          <a:p>
            <a:r>
              <a:rPr lang="en-US" dirty="0" smtClean="0"/>
              <a:t>A single station may be part of many networks, can have many associated identifiers…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7" name="Picture 46"/>
          <p:cNvPicPr>
            <a:picLocks noChangeAspect="1"/>
          </p:cNvPicPr>
          <p:nvPr/>
        </p:nvPicPr>
        <p:blipFill>
          <a:blip r:embed="rId4"/>
          <a:stretch>
            <a:fillRect/>
          </a:stretch>
        </p:blipFill>
        <p:spPr>
          <a:xfrm>
            <a:off x="2304796" y="1951897"/>
            <a:ext cx="2706263" cy="3119959"/>
          </a:xfrm>
          <a:prstGeom prst="rect">
            <a:avLst/>
          </a:prstGeom>
        </p:spPr>
      </p:pic>
    </p:spTree>
    <p:extLst>
      <p:ext uri="{BB962C8B-B14F-4D97-AF65-F5344CB8AC3E}">
        <p14:creationId xmlns:p14="http://schemas.microsoft.com/office/powerpoint/2010/main" val="18938612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58842" y="838395"/>
            <a:ext cx="7393858" cy="3693319"/>
          </a:xfrm>
          <a:prstGeom prst="rect">
            <a:avLst/>
          </a:prstGeom>
          <a:noFill/>
        </p:spPr>
        <p:txBody>
          <a:bodyPr wrap="square" rtlCol="0">
            <a:spAutoFit/>
          </a:bodyPr>
          <a:lstStyle/>
          <a:p>
            <a:r>
              <a:rPr lang="en-US" dirty="0" smtClean="0"/>
              <a:t>A single station may be part of many networks, can have many associated identifiers… may have similar data product types stored among many repositories…   </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18" name="Picture 17"/>
          <p:cNvPicPr>
            <a:picLocks noChangeAspect="1"/>
          </p:cNvPicPr>
          <p:nvPr/>
        </p:nvPicPr>
        <p:blipFill>
          <a:blip r:embed="rId4"/>
          <a:stretch>
            <a:fillRect/>
          </a:stretch>
        </p:blipFill>
        <p:spPr>
          <a:xfrm>
            <a:off x="2304796" y="1951897"/>
            <a:ext cx="2706263" cy="3119959"/>
          </a:xfrm>
          <a:prstGeom prst="rect">
            <a:avLst/>
          </a:prstGeom>
        </p:spPr>
      </p:pic>
      <p:sp>
        <p:nvSpPr>
          <p:cNvPr id="4" name="Rectangle 3"/>
          <p:cNvSpPr/>
          <p:nvPr/>
        </p:nvSpPr>
        <p:spPr bwMode="auto">
          <a:xfrm>
            <a:off x="2180776" y="2329351"/>
            <a:ext cx="2989942" cy="856343"/>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180776" y="3491188"/>
            <a:ext cx="2989941" cy="405622"/>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180776" y="3926532"/>
            <a:ext cx="2989941" cy="794047"/>
          </a:xfrm>
          <a:prstGeom prst="rect">
            <a:avLst/>
          </a:prstGeom>
          <a:no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7" name="Straight Arrow Connector 6"/>
          <p:cNvCxnSpPr/>
          <p:nvPr/>
        </p:nvCxnSpPr>
        <p:spPr>
          <a:xfrm>
            <a:off x="5281681" y="277133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stretch>
            <a:fillRect/>
          </a:stretch>
        </p:blipFill>
        <p:spPr>
          <a:xfrm>
            <a:off x="6237120" y="2387356"/>
            <a:ext cx="2019300" cy="676275"/>
          </a:xfrm>
          <a:prstGeom prst="rect">
            <a:avLst/>
          </a:prstGeom>
        </p:spPr>
      </p:pic>
      <p:cxnSp>
        <p:nvCxnSpPr>
          <p:cNvPr id="19" name="Straight Arrow Connector 18"/>
          <p:cNvCxnSpPr/>
          <p:nvPr/>
        </p:nvCxnSpPr>
        <p:spPr>
          <a:xfrm flipV="1">
            <a:off x="5269341" y="2815423"/>
            <a:ext cx="659154" cy="811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a:stretch>
            <a:fillRect/>
          </a:stretch>
        </p:blipFill>
        <p:spPr>
          <a:xfrm>
            <a:off x="6239777" y="3562335"/>
            <a:ext cx="2019300" cy="1562100"/>
          </a:xfrm>
          <a:prstGeom prst="rect">
            <a:avLst/>
          </a:prstGeom>
        </p:spPr>
      </p:pic>
      <p:cxnSp>
        <p:nvCxnSpPr>
          <p:cNvPr id="26" name="Straight Arrow Connector 25"/>
          <p:cNvCxnSpPr/>
          <p:nvPr/>
        </p:nvCxnSpPr>
        <p:spPr>
          <a:xfrm>
            <a:off x="5259901" y="434338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Freeform 28"/>
          <p:cNvSpPr/>
          <p:nvPr/>
        </p:nvSpPr>
        <p:spPr bwMode="auto">
          <a:xfrm>
            <a:off x="5950274" y="2939845"/>
            <a:ext cx="365893" cy="1632155"/>
          </a:xfrm>
          <a:custGeom>
            <a:avLst/>
            <a:gdLst>
              <a:gd name="connsiteX0" fmla="*/ 442592 w 481921"/>
              <a:gd name="connsiteY0" fmla="*/ 0 h 1730477"/>
              <a:gd name="connsiteX1" fmla="*/ 140 w 481921"/>
              <a:gd name="connsiteY1" fmla="*/ 816077 h 1730477"/>
              <a:gd name="connsiteX2" fmla="*/ 481921 w 481921"/>
              <a:gd name="connsiteY2" fmla="*/ 1730477 h 1730477"/>
            </a:gdLst>
            <a:ahLst/>
            <a:cxnLst>
              <a:cxn ang="0">
                <a:pos x="connsiteX0" y="connsiteY0"/>
              </a:cxn>
              <a:cxn ang="0">
                <a:pos x="connsiteX1" y="connsiteY1"/>
              </a:cxn>
              <a:cxn ang="0">
                <a:pos x="connsiteX2" y="connsiteY2"/>
              </a:cxn>
            </a:cxnLst>
            <a:rect l="l" t="t" r="r" b="b"/>
            <a:pathLst>
              <a:path w="481921" h="1730477">
                <a:moveTo>
                  <a:pt x="442592" y="0"/>
                </a:moveTo>
                <a:cubicBezTo>
                  <a:pt x="218088" y="263832"/>
                  <a:pt x="-6415" y="527664"/>
                  <a:pt x="140" y="816077"/>
                </a:cubicBezTo>
                <a:cubicBezTo>
                  <a:pt x="6695" y="1104490"/>
                  <a:pt x="244308" y="1417483"/>
                  <a:pt x="481921" y="1730477"/>
                </a:cubicBezTo>
              </a:path>
            </a:pathLst>
          </a:custGeom>
          <a:noFill/>
          <a:ln w="19050" cap="flat" cmpd="sng" algn="ctr">
            <a:solidFill>
              <a:srgbClr val="FF0000"/>
            </a:solidFill>
            <a:prstDash val="solid"/>
            <a:round/>
            <a:headEnd type="none" w="med" len="med"/>
            <a:tailEnd type="none" w="med" len="med"/>
          </a:ln>
          <a:effectLst/>
        </p:spPr>
        <p:txBody>
          <a:bodyPr rtlCol="0" anchor="ctr"/>
          <a:lstStyle/>
          <a:p>
            <a:pPr algn="ctr"/>
            <a:endParaRPr lang="en-US"/>
          </a:p>
        </p:txBody>
      </p:sp>
      <p:sp>
        <p:nvSpPr>
          <p:cNvPr id="30" name="Freeform 29"/>
          <p:cNvSpPr/>
          <p:nvPr/>
        </p:nvSpPr>
        <p:spPr bwMode="auto">
          <a:xfrm flipH="1">
            <a:off x="8083468" y="2685054"/>
            <a:ext cx="969231" cy="1235132"/>
          </a:xfrm>
          <a:custGeom>
            <a:avLst/>
            <a:gdLst>
              <a:gd name="connsiteX0" fmla="*/ 442592 w 481921"/>
              <a:gd name="connsiteY0" fmla="*/ 0 h 1730477"/>
              <a:gd name="connsiteX1" fmla="*/ 140 w 481921"/>
              <a:gd name="connsiteY1" fmla="*/ 816077 h 1730477"/>
              <a:gd name="connsiteX2" fmla="*/ 481921 w 481921"/>
              <a:gd name="connsiteY2" fmla="*/ 1730477 h 1730477"/>
            </a:gdLst>
            <a:ahLst/>
            <a:cxnLst>
              <a:cxn ang="0">
                <a:pos x="connsiteX0" y="connsiteY0"/>
              </a:cxn>
              <a:cxn ang="0">
                <a:pos x="connsiteX1" y="connsiteY1"/>
              </a:cxn>
              <a:cxn ang="0">
                <a:pos x="connsiteX2" y="connsiteY2"/>
              </a:cxn>
            </a:cxnLst>
            <a:rect l="l" t="t" r="r" b="b"/>
            <a:pathLst>
              <a:path w="481921" h="1730477">
                <a:moveTo>
                  <a:pt x="442592" y="0"/>
                </a:moveTo>
                <a:cubicBezTo>
                  <a:pt x="218088" y="263832"/>
                  <a:pt x="-6415" y="527664"/>
                  <a:pt x="140" y="816077"/>
                </a:cubicBezTo>
                <a:cubicBezTo>
                  <a:pt x="6695" y="1104490"/>
                  <a:pt x="244308" y="1417483"/>
                  <a:pt x="481921" y="1730477"/>
                </a:cubicBezTo>
              </a:path>
            </a:pathLst>
          </a:custGeom>
          <a:noFill/>
          <a:ln w="19050" cap="flat" cmpd="sng" algn="ctr">
            <a:solidFill>
              <a:srgbClr val="FF0000"/>
            </a:solidFill>
            <a:prstDash val="solid"/>
            <a:round/>
            <a:headEnd type="none" w="med" len="med"/>
            <a:tailEnd type="none" w="med" len="med"/>
          </a:ln>
          <a:effectLst/>
        </p:spPr>
        <p:txBody>
          <a:bodyPr rtlCol="0" anchor="ctr"/>
          <a:lstStyle/>
          <a:p>
            <a:pPr algn="ctr"/>
            <a:endParaRPr lang="en-US"/>
          </a:p>
        </p:txBody>
      </p:sp>
      <p:sp>
        <p:nvSpPr>
          <p:cNvPr id="31" name="TextBox 30"/>
          <p:cNvSpPr txBox="1"/>
          <p:nvPr/>
        </p:nvSpPr>
        <p:spPr>
          <a:xfrm>
            <a:off x="5794233" y="5143270"/>
            <a:ext cx="3326004" cy="584775"/>
          </a:xfrm>
          <a:prstGeom prst="rect">
            <a:avLst/>
          </a:prstGeom>
          <a:noFill/>
        </p:spPr>
        <p:txBody>
          <a:bodyPr wrap="square" rtlCol="0">
            <a:spAutoFit/>
          </a:bodyPr>
          <a:lstStyle/>
          <a:p>
            <a:r>
              <a:rPr lang="en-US" sz="1600" u="sng" dirty="0" smtClean="0">
                <a:solidFill>
                  <a:srgbClr val="FF0000"/>
                </a:solidFill>
              </a:rPr>
              <a:t>Same</a:t>
            </a:r>
            <a:r>
              <a:rPr lang="en-US" sz="1600" dirty="0" smtClean="0">
                <a:solidFill>
                  <a:srgbClr val="FF0000"/>
                </a:solidFill>
              </a:rPr>
              <a:t> station &amp; data products; </a:t>
            </a:r>
            <a:r>
              <a:rPr lang="en-US" sz="1600" u="sng" dirty="0" smtClean="0">
                <a:solidFill>
                  <a:srgbClr val="FF0000"/>
                </a:solidFill>
              </a:rPr>
              <a:t>Different</a:t>
            </a:r>
            <a:r>
              <a:rPr lang="en-US" sz="1600" dirty="0" smtClean="0">
                <a:solidFill>
                  <a:srgbClr val="FF0000"/>
                </a:solidFill>
              </a:rPr>
              <a:t> repositories</a:t>
            </a:r>
          </a:p>
        </p:txBody>
      </p:sp>
    </p:spTree>
    <p:extLst>
      <p:ext uri="{BB962C8B-B14F-4D97-AF65-F5344CB8AC3E}">
        <p14:creationId xmlns:p14="http://schemas.microsoft.com/office/powerpoint/2010/main" val="26316750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58842" y="838395"/>
            <a:ext cx="7393858" cy="3970318"/>
          </a:xfrm>
          <a:prstGeom prst="rect">
            <a:avLst/>
          </a:prstGeom>
          <a:noFill/>
        </p:spPr>
        <p:txBody>
          <a:bodyPr wrap="square" rtlCol="0">
            <a:spAutoFit/>
          </a:bodyPr>
          <a:lstStyle/>
          <a:p>
            <a:r>
              <a:rPr lang="en-US" dirty="0" smtClean="0"/>
              <a:t>A single station may be part of many networks, can have many associated identifiers… may have </a:t>
            </a:r>
            <a:r>
              <a:rPr lang="en-US" dirty="0"/>
              <a:t>similar data product types </a:t>
            </a:r>
            <a:r>
              <a:rPr lang="en-US" dirty="0" smtClean="0"/>
              <a:t>stored among many repositories… which are available at different </a:t>
            </a:r>
            <a:r>
              <a:rPr lang="en-US" dirty="0"/>
              <a:t>temporal </a:t>
            </a:r>
            <a:r>
              <a:rPr lang="en-US" dirty="0" smtClean="0"/>
              <a:t>resolutions   </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18" name="Picture 17"/>
          <p:cNvPicPr>
            <a:picLocks noChangeAspect="1"/>
          </p:cNvPicPr>
          <p:nvPr/>
        </p:nvPicPr>
        <p:blipFill>
          <a:blip r:embed="rId4"/>
          <a:stretch>
            <a:fillRect/>
          </a:stretch>
        </p:blipFill>
        <p:spPr>
          <a:xfrm>
            <a:off x="2304796" y="1951897"/>
            <a:ext cx="2706263" cy="3119959"/>
          </a:xfrm>
          <a:prstGeom prst="rect">
            <a:avLst/>
          </a:prstGeom>
        </p:spPr>
      </p:pic>
      <p:sp>
        <p:nvSpPr>
          <p:cNvPr id="4" name="Rectangle 3"/>
          <p:cNvSpPr/>
          <p:nvPr/>
        </p:nvSpPr>
        <p:spPr bwMode="auto">
          <a:xfrm>
            <a:off x="2180776" y="2329351"/>
            <a:ext cx="2989942" cy="856343"/>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180776" y="3491188"/>
            <a:ext cx="2989941" cy="405622"/>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180776" y="3926532"/>
            <a:ext cx="2989941" cy="794047"/>
          </a:xfrm>
          <a:prstGeom prst="rect">
            <a:avLst/>
          </a:prstGeom>
          <a:no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7" name="Straight Arrow Connector 6"/>
          <p:cNvCxnSpPr/>
          <p:nvPr/>
        </p:nvCxnSpPr>
        <p:spPr>
          <a:xfrm>
            <a:off x="5281681" y="277133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stretch>
            <a:fillRect/>
          </a:stretch>
        </p:blipFill>
        <p:spPr>
          <a:xfrm>
            <a:off x="6237120" y="2387356"/>
            <a:ext cx="2019300" cy="676275"/>
          </a:xfrm>
          <a:prstGeom prst="rect">
            <a:avLst/>
          </a:prstGeom>
        </p:spPr>
      </p:pic>
      <p:cxnSp>
        <p:nvCxnSpPr>
          <p:cNvPr id="19" name="Straight Arrow Connector 18"/>
          <p:cNvCxnSpPr/>
          <p:nvPr/>
        </p:nvCxnSpPr>
        <p:spPr>
          <a:xfrm flipV="1">
            <a:off x="5269341" y="2815423"/>
            <a:ext cx="659154" cy="811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14395" y="2098633"/>
            <a:ext cx="3018142" cy="307777"/>
          </a:xfrm>
          <a:prstGeom prst="rect">
            <a:avLst/>
          </a:prstGeom>
          <a:noFill/>
        </p:spPr>
        <p:txBody>
          <a:bodyPr wrap="square" rtlCol="0">
            <a:spAutoFit/>
          </a:bodyPr>
          <a:lstStyle/>
          <a:p>
            <a:r>
              <a:rPr lang="en-US" sz="1400" u="sng" dirty="0" smtClean="0"/>
              <a:t>Daily and monthly data products</a:t>
            </a:r>
            <a:endParaRPr lang="en-US" sz="1400" u="sng" dirty="0"/>
          </a:p>
        </p:txBody>
      </p:sp>
      <p:pic>
        <p:nvPicPr>
          <p:cNvPr id="25" name="Picture 24"/>
          <p:cNvPicPr>
            <a:picLocks noChangeAspect="1"/>
          </p:cNvPicPr>
          <p:nvPr/>
        </p:nvPicPr>
        <p:blipFill>
          <a:blip r:embed="rId6"/>
          <a:stretch>
            <a:fillRect/>
          </a:stretch>
        </p:blipFill>
        <p:spPr>
          <a:xfrm>
            <a:off x="6239777" y="3562335"/>
            <a:ext cx="2019300" cy="1562100"/>
          </a:xfrm>
          <a:prstGeom prst="rect">
            <a:avLst/>
          </a:prstGeom>
        </p:spPr>
      </p:pic>
      <p:cxnSp>
        <p:nvCxnSpPr>
          <p:cNvPr id="26" name="Straight Arrow Connector 25"/>
          <p:cNvCxnSpPr/>
          <p:nvPr/>
        </p:nvCxnSpPr>
        <p:spPr>
          <a:xfrm>
            <a:off x="5259901" y="434338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332300" y="3283691"/>
            <a:ext cx="3018142" cy="307777"/>
          </a:xfrm>
          <a:prstGeom prst="rect">
            <a:avLst/>
          </a:prstGeom>
          <a:noFill/>
        </p:spPr>
        <p:txBody>
          <a:bodyPr wrap="square" rtlCol="0">
            <a:spAutoFit/>
          </a:bodyPr>
          <a:lstStyle/>
          <a:p>
            <a:r>
              <a:rPr lang="en-US" sz="1400" u="sng" dirty="0" smtClean="0"/>
              <a:t>Hourly data products</a:t>
            </a:r>
            <a:endParaRPr lang="en-US" sz="1400" u="sng" dirty="0"/>
          </a:p>
        </p:txBody>
      </p:sp>
      <p:sp>
        <p:nvSpPr>
          <p:cNvPr id="45" name="Freeform 44"/>
          <p:cNvSpPr/>
          <p:nvPr/>
        </p:nvSpPr>
        <p:spPr bwMode="auto">
          <a:xfrm>
            <a:off x="5950274" y="2939845"/>
            <a:ext cx="365893" cy="1632155"/>
          </a:xfrm>
          <a:custGeom>
            <a:avLst/>
            <a:gdLst>
              <a:gd name="connsiteX0" fmla="*/ 442592 w 481921"/>
              <a:gd name="connsiteY0" fmla="*/ 0 h 1730477"/>
              <a:gd name="connsiteX1" fmla="*/ 140 w 481921"/>
              <a:gd name="connsiteY1" fmla="*/ 816077 h 1730477"/>
              <a:gd name="connsiteX2" fmla="*/ 481921 w 481921"/>
              <a:gd name="connsiteY2" fmla="*/ 1730477 h 1730477"/>
            </a:gdLst>
            <a:ahLst/>
            <a:cxnLst>
              <a:cxn ang="0">
                <a:pos x="connsiteX0" y="connsiteY0"/>
              </a:cxn>
              <a:cxn ang="0">
                <a:pos x="connsiteX1" y="connsiteY1"/>
              </a:cxn>
              <a:cxn ang="0">
                <a:pos x="connsiteX2" y="connsiteY2"/>
              </a:cxn>
            </a:cxnLst>
            <a:rect l="l" t="t" r="r" b="b"/>
            <a:pathLst>
              <a:path w="481921" h="1730477">
                <a:moveTo>
                  <a:pt x="442592" y="0"/>
                </a:moveTo>
                <a:cubicBezTo>
                  <a:pt x="218088" y="263832"/>
                  <a:pt x="-6415" y="527664"/>
                  <a:pt x="140" y="816077"/>
                </a:cubicBezTo>
                <a:cubicBezTo>
                  <a:pt x="6695" y="1104490"/>
                  <a:pt x="244308" y="1417483"/>
                  <a:pt x="481921" y="1730477"/>
                </a:cubicBezTo>
              </a:path>
            </a:pathLst>
          </a:custGeom>
          <a:noFill/>
          <a:ln w="19050" cap="flat" cmpd="sng" algn="ctr">
            <a:solidFill>
              <a:srgbClr val="FF0000"/>
            </a:solidFill>
            <a:prstDash val="solid"/>
            <a:round/>
            <a:headEnd type="none" w="med" len="med"/>
            <a:tailEnd type="none" w="med" len="med"/>
          </a:ln>
          <a:effectLst/>
        </p:spPr>
        <p:txBody>
          <a:bodyPr rtlCol="0" anchor="ctr"/>
          <a:lstStyle/>
          <a:p>
            <a:pPr algn="ctr"/>
            <a:endParaRPr lang="en-US"/>
          </a:p>
        </p:txBody>
      </p:sp>
      <p:sp>
        <p:nvSpPr>
          <p:cNvPr id="46" name="Freeform 45"/>
          <p:cNvSpPr/>
          <p:nvPr/>
        </p:nvSpPr>
        <p:spPr bwMode="auto">
          <a:xfrm flipH="1">
            <a:off x="8083468" y="2685054"/>
            <a:ext cx="969231" cy="1235132"/>
          </a:xfrm>
          <a:custGeom>
            <a:avLst/>
            <a:gdLst>
              <a:gd name="connsiteX0" fmla="*/ 442592 w 481921"/>
              <a:gd name="connsiteY0" fmla="*/ 0 h 1730477"/>
              <a:gd name="connsiteX1" fmla="*/ 140 w 481921"/>
              <a:gd name="connsiteY1" fmla="*/ 816077 h 1730477"/>
              <a:gd name="connsiteX2" fmla="*/ 481921 w 481921"/>
              <a:gd name="connsiteY2" fmla="*/ 1730477 h 1730477"/>
            </a:gdLst>
            <a:ahLst/>
            <a:cxnLst>
              <a:cxn ang="0">
                <a:pos x="connsiteX0" y="connsiteY0"/>
              </a:cxn>
              <a:cxn ang="0">
                <a:pos x="connsiteX1" y="connsiteY1"/>
              </a:cxn>
              <a:cxn ang="0">
                <a:pos x="connsiteX2" y="connsiteY2"/>
              </a:cxn>
            </a:cxnLst>
            <a:rect l="l" t="t" r="r" b="b"/>
            <a:pathLst>
              <a:path w="481921" h="1730477">
                <a:moveTo>
                  <a:pt x="442592" y="0"/>
                </a:moveTo>
                <a:cubicBezTo>
                  <a:pt x="218088" y="263832"/>
                  <a:pt x="-6415" y="527664"/>
                  <a:pt x="140" y="816077"/>
                </a:cubicBezTo>
                <a:cubicBezTo>
                  <a:pt x="6695" y="1104490"/>
                  <a:pt x="244308" y="1417483"/>
                  <a:pt x="481921" y="1730477"/>
                </a:cubicBezTo>
              </a:path>
            </a:pathLst>
          </a:custGeom>
          <a:noFill/>
          <a:ln w="19050" cap="flat" cmpd="sng" algn="ctr">
            <a:solidFill>
              <a:srgbClr val="FF0000"/>
            </a:solidFill>
            <a:prstDash val="solid"/>
            <a:round/>
            <a:headEnd type="none" w="med" len="med"/>
            <a:tailEnd type="none" w="med" len="med"/>
          </a:ln>
          <a:effectLst/>
        </p:spPr>
        <p:txBody>
          <a:bodyPr rtlCol="0" anchor="ctr"/>
          <a:lstStyle/>
          <a:p>
            <a:pPr algn="ctr"/>
            <a:endParaRPr lang="en-US"/>
          </a:p>
        </p:txBody>
      </p:sp>
      <p:sp>
        <p:nvSpPr>
          <p:cNvPr id="47" name="TextBox 46"/>
          <p:cNvSpPr txBox="1"/>
          <p:nvPr/>
        </p:nvSpPr>
        <p:spPr>
          <a:xfrm>
            <a:off x="5794233" y="5143270"/>
            <a:ext cx="3326004" cy="584775"/>
          </a:xfrm>
          <a:prstGeom prst="rect">
            <a:avLst/>
          </a:prstGeom>
          <a:noFill/>
        </p:spPr>
        <p:txBody>
          <a:bodyPr wrap="square" rtlCol="0">
            <a:spAutoFit/>
          </a:bodyPr>
          <a:lstStyle/>
          <a:p>
            <a:r>
              <a:rPr lang="en-US" sz="1600" u="sng" dirty="0">
                <a:solidFill>
                  <a:srgbClr val="FF0000"/>
                </a:solidFill>
              </a:rPr>
              <a:t>Same</a:t>
            </a:r>
            <a:r>
              <a:rPr lang="en-US" sz="1600" dirty="0">
                <a:solidFill>
                  <a:srgbClr val="FF0000"/>
                </a:solidFill>
              </a:rPr>
              <a:t> station &amp; data products; </a:t>
            </a:r>
            <a:r>
              <a:rPr lang="en-US" sz="1600" u="sng" dirty="0" smtClean="0">
                <a:solidFill>
                  <a:srgbClr val="FF0000"/>
                </a:solidFill>
              </a:rPr>
              <a:t>Different</a:t>
            </a:r>
            <a:r>
              <a:rPr lang="en-US" sz="1600" dirty="0" smtClean="0">
                <a:solidFill>
                  <a:srgbClr val="FF0000"/>
                </a:solidFill>
              </a:rPr>
              <a:t> repositories &amp; time scales</a:t>
            </a:r>
          </a:p>
        </p:txBody>
      </p:sp>
    </p:spTree>
    <p:extLst>
      <p:ext uri="{BB962C8B-B14F-4D97-AF65-F5344CB8AC3E}">
        <p14:creationId xmlns:p14="http://schemas.microsoft.com/office/powerpoint/2010/main" val="11308638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a:effectLst>
            <a:reflection stA="0" endPos="53000" dist="50800" dir="5400000" sy="-100000" algn="bl" rotWithShape="0"/>
          </a:effectLst>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pic>
        <p:nvPicPr>
          <p:cNvPr id="20" name="Picture 19"/>
          <p:cNvPicPr>
            <a:picLocks noChangeAspect="1"/>
          </p:cNvPicPr>
          <p:nvPr/>
        </p:nvPicPr>
        <p:blipFill>
          <a:blip r:embed="rId3">
            <a:duotone>
              <a:schemeClr val="bg2">
                <a:shade val="45000"/>
                <a:satMod val="135000"/>
              </a:schemeClr>
              <a:prstClr val="white"/>
            </a:duotone>
          </a:blip>
          <a:stretch>
            <a:fillRect/>
          </a:stretch>
        </p:blipFill>
        <p:spPr>
          <a:xfrm>
            <a:off x="272537" y="747078"/>
            <a:ext cx="9048444" cy="5153025"/>
          </a:xfrm>
          <a:prstGeom prst="rect">
            <a:avLst/>
          </a:prstGeom>
        </p:spPr>
      </p:pic>
      <p:pic>
        <p:nvPicPr>
          <p:cNvPr id="21" name="Picture 20"/>
          <p:cNvPicPr>
            <a:picLocks noChangeAspect="1"/>
          </p:cNvPicPr>
          <p:nvPr/>
        </p:nvPicPr>
        <p:blipFill>
          <a:blip r:embed="rId4"/>
          <a:stretch>
            <a:fillRect/>
          </a:stretch>
        </p:blipFill>
        <p:spPr>
          <a:xfrm>
            <a:off x="3394587" y="4275341"/>
            <a:ext cx="762000" cy="352425"/>
          </a:xfrm>
          <a:prstGeom prst="rect">
            <a:avLst/>
          </a:prstGeom>
        </p:spPr>
      </p:pic>
      <p:sp>
        <p:nvSpPr>
          <p:cNvPr id="33" name="Rectangle 32"/>
          <p:cNvSpPr/>
          <p:nvPr/>
        </p:nvSpPr>
        <p:spPr bwMode="auto">
          <a:xfrm>
            <a:off x="3411351" y="4313468"/>
            <a:ext cx="904568" cy="307273"/>
          </a:xfrm>
          <a:prstGeom prst="rect">
            <a:avLst/>
          </a:prstGeom>
          <a:noFill/>
          <a:ln w="3810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Rectangle 34"/>
          <p:cNvSpPr/>
          <p:nvPr/>
        </p:nvSpPr>
        <p:spPr bwMode="auto">
          <a:xfrm>
            <a:off x="4869257" y="4620741"/>
            <a:ext cx="2008046" cy="756609"/>
          </a:xfrm>
          <a:prstGeom prst="rect">
            <a:avLst/>
          </a:prstGeom>
          <a:solidFill>
            <a:schemeClr val="bg1"/>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TextBox 33"/>
          <p:cNvSpPr txBox="1"/>
          <p:nvPr/>
        </p:nvSpPr>
        <p:spPr>
          <a:xfrm>
            <a:off x="4807096" y="4629069"/>
            <a:ext cx="3018142" cy="307777"/>
          </a:xfrm>
          <a:prstGeom prst="rect">
            <a:avLst/>
          </a:prstGeom>
          <a:noFill/>
        </p:spPr>
        <p:txBody>
          <a:bodyPr wrap="square" rtlCol="0">
            <a:spAutoFit/>
          </a:bodyPr>
          <a:lstStyle/>
          <a:p>
            <a:r>
              <a:rPr lang="en-US" sz="1400" u="sng" dirty="0" smtClean="0"/>
              <a:t>10-minute data products</a:t>
            </a:r>
            <a:endParaRPr lang="en-US" sz="1400" u="sng" dirty="0"/>
          </a:p>
        </p:txBody>
      </p:sp>
      <p:pic>
        <p:nvPicPr>
          <p:cNvPr id="36" name="Picture 35"/>
          <p:cNvPicPr>
            <a:picLocks noChangeAspect="1"/>
          </p:cNvPicPr>
          <p:nvPr/>
        </p:nvPicPr>
        <p:blipFill>
          <a:blip r:embed="rId5"/>
          <a:stretch>
            <a:fillRect/>
          </a:stretch>
        </p:blipFill>
        <p:spPr>
          <a:xfrm>
            <a:off x="4920780" y="4933410"/>
            <a:ext cx="1905000" cy="400050"/>
          </a:xfrm>
          <a:prstGeom prst="rect">
            <a:avLst/>
          </a:prstGeom>
        </p:spPr>
      </p:pic>
      <p:cxnSp>
        <p:nvCxnSpPr>
          <p:cNvPr id="37" name="Straight Arrow Connector 36"/>
          <p:cNvCxnSpPr/>
          <p:nvPr/>
        </p:nvCxnSpPr>
        <p:spPr>
          <a:xfrm>
            <a:off x="4315919" y="4423671"/>
            <a:ext cx="604861" cy="5174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4130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a:effectLst>
            <a:reflection stA="0" endPos="53000" dist="50800" dir="5400000" sy="-100000" algn="bl" rotWithShape="0"/>
          </a:effectLst>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pic>
        <p:nvPicPr>
          <p:cNvPr id="20" name="Picture 19"/>
          <p:cNvPicPr>
            <a:picLocks noChangeAspect="1"/>
          </p:cNvPicPr>
          <p:nvPr/>
        </p:nvPicPr>
        <p:blipFill>
          <a:blip r:embed="rId3">
            <a:duotone>
              <a:schemeClr val="bg2">
                <a:shade val="45000"/>
                <a:satMod val="135000"/>
              </a:schemeClr>
              <a:prstClr val="white"/>
            </a:duotone>
          </a:blip>
          <a:stretch>
            <a:fillRect/>
          </a:stretch>
        </p:blipFill>
        <p:spPr>
          <a:xfrm>
            <a:off x="272537" y="747078"/>
            <a:ext cx="9048444" cy="5153025"/>
          </a:xfrm>
          <a:prstGeom prst="rect">
            <a:avLst/>
          </a:prstGeom>
        </p:spPr>
      </p:pic>
      <p:pic>
        <p:nvPicPr>
          <p:cNvPr id="21" name="Picture 20"/>
          <p:cNvPicPr>
            <a:picLocks noChangeAspect="1"/>
          </p:cNvPicPr>
          <p:nvPr/>
        </p:nvPicPr>
        <p:blipFill>
          <a:blip r:embed="rId4"/>
          <a:stretch>
            <a:fillRect/>
          </a:stretch>
        </p:blipFill>
        <p:spPr>
          <a:xfrm>
            <a:off x="3394587" y="4275341"/>
            <a:ext cx="762000" cy="352425"/>
          </a:xfrm>
          <a:prstGeom prst="rect">
            <a:avLst/>
          </a:prstGeom>
        </p:spPr>
      </p:pic>
      <p:sp>
        <p:nvSpPr>
          <p:cNvPr id="33" name="Rectangle 32"/>
          <p:cNvSpPr/>
          <p:nvPr/>
        </p:nvSpPr>
        <p:spPr bwMode="auto">
          <a:xfrm>
            <a:off x="3411351" y="4313468"/>
            <a:ext cx="904568" cy="307273"/>
          </a:xfrm>
          <a:prstGeom prst="rect">
            <a:avLst/>
          </a:prstGeom>
          <a:noFill/>
          <a:ln w="3810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Rectangle 34"/>
          <p:cNvSpPr/>
          <p:nvPr/>
        </p:nvSpPr>
        <p:spPr bwMode="auto">
          <a:xfrm>
            <a:off x="4869257" y="4620741"/>
            <a:ext cx="2008046" cy="756609"/>
          </a:xfrm>
          <a:prstGeom prst="rect">
            <a:avLst/>
          </a:prstGeom>
          <a:solidFill>
            <a:schemeClr val="bg1"/>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TextBox 33"/>
          <p:cNvSpPr txBox="1"/>
          <p:nvPr/>
        </p:nvSpPr>
        <p:spPr>
          <a:xfrm>
            <a:off x="4807096" y="4629069"/>
            <a:ext cx="3018142" cy="307777"/>
          </a:xfrm>
          <a:prstGeom prst="rect">
            <a:avLst/>
          </a:prstGeom>
          <a:noFill/>
        </p:spPr>
        <p:txBody>
          <a:bodyPr wrap="square" rtlCol="0">
            <a:spAutoFit/>
          </a:bodyPr>
          <a:lstStyle/>
          <a:p>
            <a:r>
              <a:rPr lang="en-US" sz="1400" u="sng" dirty="0" smtClean="0"/>
              <a:t>10-minute data products</a:t>
            </a:r>
            <a:endParaRPr lang="en-US" sz="1400" u="sng" dirty="0"/>
          </a:p>
        </p:txBody>
      </p:sp>
      <p:pic>
        <p:nvPicPr>
          <p:cNvPr id="36" name="Picture 35"/>
          <p:cNvPicPr>
            <a:picLocks noChangeAspect="1"/>
          </p:cNvPicPr>
          <p:nvPr/>
        </p:nvPicPr>
        <p:blipFill>
          <a:blip r:embed="rId5"/>
          <a:stretch>
            <a:fillRect/>
          </a:stretch>
        </p:blipFill>
        <p:spPr>
          <a:xfrm>
            <a:off x="4920780" y="4933410"/>
            <a:ext cx="1905000" cy="400050"/>
          </a:xfrm>
          <a:prstGeom prst="rect">
            <a:avLst/>
          </a:prstGeom>
        </p:spPr>
      </p:pic>
      <p:cxnSp>
        <p:nvCxnSpPr>
          <p:cNvPr id="37" name="Straight Arrow Connector 36"/>
          <p:cNvCxnSpPr/>
          <p:nvPr/>
        </p:nvCxnSpPr>
        <p:spPr>
          <a:xfrm>
            <a:off x="4315919" y="4423671"/>
            <a:ext cx="604861" cy="5174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2302285" y="3204528"/>
            <a:ext cx="1924050" cy="238125"/>
          </a:xfrm>
          <a:prstGeom prst="rect">
            <a:avLst/>
          </a:prstGeom>
        </p:spPr>
      </p:pic>
      <p:cxnSp>
        <p:nvCxnSpPr>
          <p:cNvPr id="11" name="Straight Arrow Connector 10"/>
          <p:cNvCxnSpPr/>
          <p:nvPr/>
        </p:nvCxnSpPr>
        <p:spPr>
          <a:xfrm flipV="1">
            <a:off x="3675747" y="2264924"/>
            <a:ext cx="847063" cy="9207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3518787" y="1508315"/>
            <a:ext cx="2008046" cy="756609"/>
          </a:xfrm>
          <a:prstGeom prst="rect">
            <a:avLst/>
          </a:prstGeom>
          <a:solidFill>
            <a:schemeClr val="bg1"/>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You get the idea..</a:t>
            </a:r>
            <a:endParaRPr kumimoji="0" lang="en-US" sz="1800" b="0" i="0" u="none" strike="noStrike" cap="none" normalizeH="0" baseline="0" dirty="0" smtClean="0">
              <a:ln>
                <a:noFill/>
              </a:ln>
              <a:solidFill>
                <a:schemeClr val="tx1"/>
              </a:solidFill>
              <a:effectLst/>
              <a:latin typeface="Arial" charset="0"/>
            </a:endParaRPr>
          </a:p>
        </p:txBody>
      </p:sp>
      <p:sp>
        <p:nvSpPr>
          <p:cNvPr id="13" name="Rectangle 12"/>
          <p:cNvSpPr/>
          <p:nvPr/>
        </p:nvSpPr>
        <p:spPr bwMode="auto">
          <a:xfrm>
            <a:off x="2202555" y="3199336"/>
            <a:ext cx="2984295" cy="307273"/>
          </a:xfrm>
          <a:prstGeom prst="rect">
            <a:avLst/>
          </a:prstGeom>
          <a:noFill/>
          <a:ln w="381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4649369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N-gram Search</a:t>
            </a:r>
            <a:endParaRPr lang="en-US" sz="3600" i="1" dirty="0"/>
          </a:p>
        </p:txBody>
      </p:sp>
      <p:sp>
        <p:nvSpPr>
          <p:cNvPr id="7" name="Rectangle 6"/>
          <p:cNvSpPr/>
          <p:nvPr/>
        </p:nvSpPr>
        <p:spPr>
          <a:xfrm>
            <a:off x="122830" y="747078"/>
            <a:ext cx="9021170" cy="2308324"/>
          </a:xfrm>
          <a:prstGeom prst="rect">
            <a:avLst/>
          </a:prstGeom>
        </p:spPr>
        <p:txBody>
          <a:bodyPr wrap="square">
            <a:spAutoFit/>
          </a:bodyPr>
          <a:lstStyle/>
          <a:p>
            <a:r>
              <a:rPr lang="en-US" dirty="0" smtClean="0">
                <a:solidFill>
                  <a:srgbClr val="444444"/>
                </a:solidFill>
                <a:latin typeface="Source Sans Pro"/>
              </a:rPr>
              <a:t>Implemented a hierarchical n-gram search tool to account for nomenclature discrepancies among all networks.</a:t>
            </a:r>
            <a:endParaRPr lang="en-US" dirty="0">
              <a:solidFill>
                <a:srgbClr val="444444"/>
              </a:solidFill>
              <a:latin typeface="Source Sans Pro"/>
            </a:endParaRPr>
          </a:p>
          <a:p>
            <a:r>
              <a:rPr lang="en-US" u="sng" dirty="0">
                <a:solidFill>
                  <a:srgbClr val="444444"/>
                </a:solidFill>
                <a:latin typeface="Source Sans Pro"/>
              </a:rPr>
              <a:t>N</a:t>
            </a:r>
            <a:r>
              <a:rPr lang="en-US" u="sng" dirty="0" smtClean="0">
                <a:solidFill>
                  <a:srgbClr val="444444"/>
                </a:solidFill>
                <a:latin typeface="Source Sans Pro"/>
              </a:rPr>
              <a:t>-grams:</a:t>
            </a:r>
          </a:p>
          <a:p>
            <a:endParaRPr lang="en-US" dirty="0" smtClean="0">
              <a:solidFill>
                <a:srgbClr val="444444"/>
              </a:solidFill>
              <a:latin typeface="Source Sans Pro"/>
            </a:endParaRPr>
          </a:p>
          <a:p>
            <a:pPr marL="285750" indent="-285750">
              <a:buFont typeface="Arial" panose="020B0604020202020204" pitchFamily="34" charset="0"/>
              <a:buChar char="•"/>
            </a:pPr>
            <a:endParaRPr lang="en-US" dirty="0">
              <a:solidFill>
                <a:srgbClr val="444444"/>
              </a:solidFill>
              <a:latin typeface="Source Sans Pro"/>
            </a:endParaRPr>
          </a:p>
          <a:p>
            <a:pPr marL="285750" indent="-285750">
              <a:buFont typeface="Arial" panose="020B0604020202020204" pitchFamily="34" charset="0"/>
              <a:buChar char="•"/>
            </a:pPr>
            <a:endParaRPr lang="en-US" dirty="0" smtClean="0">
              <a:solidFill>
                <a:srgbClr val="444444"/>
              </a:solidFill>
              <a:latin typeface="Source Sans Pro"/>
            </a:endParaRPr>
          </a:p>
          <a:p>
            <a:endParaRPr lang="en-US" dirty="0">
              <a:solidFill>
                <a:srgbClr val="444444"/>
              </a:solidFill>
              <a:latin typeface="Source Sans Pro"/>
            </a:endParaRPr>
          </a:p>
          <a:p>
            <a:endParaRPr lang="en-US" dirty="0" smtClean="0">
              <a:solidFill>
                <a:srgbClr val="444444"/>
              </a:solidFill>
              <a:latin typeface="Source Sans Pro"/>
            </a:endParaRPr>
          </a:p>
        </p:txBody>
      </p:sp>
      <p:graphicFrame>
        <p:nvGraphicFramePr>
          <p:cNvPr id="4" name="Table 3"/>
          <p:cNvGraphicFramePr>
            <a:graphicFrameLocks noGrp="1"/>
          </p:cNvGraphicFramePr>
          <p:nvPr>
            <p:extLst>
              <p:ext uri="{D42A27DB-BD31-4B8C-83A1-F6EECF244321}">
                <p14:modId xmlns:p14="http://schemas.microsoft.com/office/powerpoint/2010/main" val="1074095374"/>
              </p:ext>
            </p:extLst>
          </p:nvPr>
        </p:nvGraphicFramePr>
        <p:xfrm>
          <a:off x="232474" y="1780366"/>
          <a:ext cx="4291298" cy="2772031"/>
        </p:xfrm>
        <a:graphic>
          <a:graphicData uri="http://schemas.openxmlformats.org/drawingml/2006/table">
            <a:tbl>
              <a:tblPr firstRow="1" firstCol="1" bandRow="1"/>
              <a:tblGrid>
                <a:gridCol w="929789">
                  <a:extLst>
                    <a:ext uri="{9D8B030D-6E8A-4147-A177-3AD203B41FA5}">
                      <a16:colId xmlns:a16="http://schemas.microsoft.com/office/drawing/2014/main" val="564047785"/>
                    </a:ext>
                  </a:extLst>
                </a:gridCol>
                <a:gridCol w="1114697">
                  <a:extLst>
                    <a:ext uri="{9D8B030D-6E8A-4147-A177-3AD203B41FA5}">
                      <a16:colId xmlns:a16="http://schemas.microsoft.com/office/drawing/2014/main" val="904586902"/>
                    </a:ext>
                  </a:extLst>
                </a:gridCol>
                <a:gridCol w="2246812">
                  <a:extLst>
                    <a:ext uri="{9D8B030D-6E8A-4147-A177-3AD203B41FA5}">
                      <a16:colId xmlns:a16="http://schemas.microsoft.com/office/drawing/2014/main" val="696911085"/>
                    </a:ext>
                  </a:extLst>
                </a:gridCol>
              </a:tblGrid>
              <a:tr h="0">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n-gram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Definition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Example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180999"/>
                  </a:ext>
                </a:extLst>
              </a:tr>
              <a:tr h="0">
                <a:tc>
                  <a:txBody>
                    <a:bodyPr/>
                    <a:lstStyle/>
                    <a:p>
                      <a:pPr marL="0" marR="0">
                        <a:lnSpc>
                          <a:spcPct val="107000"/>
                        </a:lnSpc>
                        <a:spcBef>
                          <a:spcPts val="0"/>
                        </a:spcBef>
                        <a:spcAft>
                          <a:spcPts val="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Uni</a:t>
                      </a:r>
                      <a:r>
                        <a:rPr lang="en-US" sz="1400" dirty="0">
                          <a:effectLst/>
                          <a:latin typeface="Calibri" panose="020F0502020204030204" pitchFamily="34" charset="0"/>
                          <a:ea typeface="Calibri" panose="020F0502020204030204" pitchFamily="34" charset="0"/>
                          <a:cs typeface="Times New Roman" panose="02020603050405020304" pitchFamily="18" charset="0"/>
                        </a:rPr>
                        <a:t>-gram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One 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8318205"/>
                  </a:ext>
                </a:extLst>
              </a:tr>
              <a:tr h="0">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Bi-gram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Two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a:t>
                      </a: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Temperature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1510077"/>
                  </a:ext>
                </a:extLst>
              </a:tr>
              <a:tr h="0">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Tri-gram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Three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Minimum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Maximum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Average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Mean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Mean</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Maximum</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Average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Minimum</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121232"/>
                  </a:ext>
                </a:extLst>
              </a:tr>
            </a:tbl>
          </a:graphicData>
        </a:graphic>
      </p:graphicFrame>
      <p:pic>
        <p:nvPicPr>
          <p:cNvPr id="12" name="Picture 11"/>
          <p:cNvPicPr>
            <a:picLocks noChangeAspect="1"/>
          </p:cNvPicPr>
          <p:nvPr/>
        </p:nvPicPr>
        <p:blipFill>
          <a:blip r:embed="rId3"/>
          <a:stretch>
            <a:fillRect/>
          </a:stretch>
        </p:blipFill>
        <p:spPr>
          <a:xfrm>
            <a:off x="4605036" y="1513322"/>
            <a:ext cx="4457700" cy="2000250"/>
          </a:xfrm>
          <a:prstGeom prst="rect">
            <a:avLst/>
          </a:prstGeom>
        </p:spPr>
      </p:pic>
      <p:sp>
        <p:nvSpPr>
          <p:cNvPr id="13" name="Right Arrow 12"/>
          <p:cNvSpPr/>
          <p:nvPr/>
        </p:nvSpPr>
        <p:spPr bwMode="auto">
          <a:xfrm rot="20617472">
            <a:off x="3808419" y="1811384"/>
            <a:ext cx="752963" cy="418012"/>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7088777" y="1713720"/>
            <a:ext cx="1973959" cy="1799852"/>
          </a:xfrm>
          <a:prstGeom prst="rect">
            <a:avLst/>
          </a:prstGeom>
          <a:noFill/>
          <a:ln w="381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Right Arrow 14"/>
          <p:cNvSpPr/>
          <p:nvPr/>
        </p:nvSpPr>
        <p:spPr bwMode="auto">
          <a:xfrm rot="8733503">
            <a:off x="7270582" y="3432087"/>
            <a:ext cx="752963" cy="418012"/>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Rectangle 17"/>
          <p:cNvSpPr/>
          <p:nvPr/>
        </p:nvSpPr>
        <p:spPr>
          <a:xfrm>
            <a:off x="4633415" y="3856136"/>
            <a:ext cx="4572000" cy="646331"/>
          </a:xfrm>
          <a:prstGeom prst="rect">
            <a:avLst/>
          </a:prstGeom>
        </p:spPr>
        <p:txBody>
          <a:bodyPr>
            <a:spAutoFit/>
          </a:bodyPr>
          <a:lstStyle/>
          <a:p>
            <a:r>
              <a:rPr lang="en-US" i="1" dirty="0" err="1" smtClean="0">
                <a:solidFill>
                  <a:srgbClr val="444444"/>
                </a:solidFill>
                <a:latin typeface="Source Sans Pro"/>
              </a:rPr>
              <a:t>ElementCode</a:t>
            </a:r>
            <a:r>
              <a:rPr lang="en-US" dirty="0" smtClean="0">
                <a:solidFill>
                  <a:srgbClr val="444444"/>
                </a:solidFill>
                <a:latin typeface="Source Sans Pro"/>
              </a:rPr>
              <a:t> is needed for downloading data via </a:t>
            </a:r>
            <a:r>
              <a:rPr lang="en-US" i="1" dirty="0" smtClean="0">
                <a:solidFill>
                  <a:srgbClr val="444444"/>
                </a:solidFill>
                <a:latin typeface="Source Sans Pro"/>
              </a:rPr>
              <a:t>Network</a:t>
            </a:r>
            <a:r>
              <a:rPr lang="en-US" dirty="0" smtClean="0">
                <a:solidFill>
                  <a:srgbClr val="444444"/>
                </a:solidFill>
                <a:latin typeface="Source Sans Pro"/>
              </a:rPr>
              <a:t> APIs</a:t>
            </a:r>
            <a:endParaRPr lang="en-US" dirty="0">
              <a:solidFill>
                <a:srgbClr val="444444"/>
              </a:solidFill>
              <a:latin typeface="Source Sans Pro"/>
            </a:endParaRPr>
          </a:p>
        </p:txBody>
      </p:sp>
    </p:spTree>
    <p:extLst>
      <p:ext uri="{BB962C8B-B14F-4D97-AF65-F5344CB8AC3E}">
        <p14:creationId xmlns:p14="http://schemas.microsoft.com/office/powerpoint/2010/main" val="28148704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N-gram Search</a:t>
            </a:r>
            <a:endParaRPr lang="en-US" sz="3600" i="1" dirty="0"/>
          </a:p>
        </p:txBody>
      </p:sp>
      <p:sp>
        <p:nvSpPr>
          <p:cNvPr id="7" name="Rectangle 6"/>
          <p:cNvSpPr/>
          <p:nvPr/>
        </p:nvSpPr>
        <p:spPr>
          <a:xfrm>
            <a:off x="122830" y="747078"/>
            <a:ext cx="9021170" cy="2308324"/>
          </a:xfrm>
          <a:prstGeom prst="rect">
            <a:avLst/>
          </a:prstGeom>
        </p:spPr>
        <p:txBody>
          <a:bodyPr wrap="square">
            <a:spAutoFit/>
          </a:bodyPr>
          <a:lstStyle/>
          <a:p>
            <a:r>
              <a:rPr lang="en-US" dirty="0" smtClean="0">
                <a:solidFill>
                  <a:srgbClr val="444444"/>
                </a:solidFill>
                <a:latin typeface="Source Sans Pro"/>
              </a:rPr>
              <a:t>Implemented a hierarchical n-gram search tool to account for nomenclature discrepancies among all networks.</a:t>
            </a:r>
            <a:endParaRPr lang="en-US" dirty="0">
              <a:solidFill>
                <a:srgbClr val="444444"/>
              </a:solidFill>
              <a:latin typeface="Source Sans Pro"/>
            </a:endParaRPr>
          </a:p>
          <a:p>
            <a:r>
              <a:rPr lang="en-US" u="sng" dirty="0">
                <a:solidFill>
                  <a:srgbClr val="444444"/>
                </a:solidFill>
                <a:latin typeface="Source Sans Pro"/>
              </a:rPr>
              <a:t>N</a:t>
            </a:r>
            <a:r>
              <a:rPr lang="en-US" u="sng" dirty="0" smtClean="0">
                <a:solidFill>
                  <a:srgbClr val="444444"/>
                </a:solidFill>
                <a:latin typeface="Source Sans Pro"/>
              </a:rPr>
              <a:t>-grams:</a:t>
            </a:r>
          </a:p>
          <a:p>
            <a:endParaRPr lang="en-US" dirty="0" smtClean="0">
              <a:solidFill>
                <a:srgbClr val="444444"/>
              </a:solidFill>
              <a:latin typeface="Source Sans Pro"/>
            </a:endParaRPr>
          </a:p>
          <a:p>
            <a:pPr marL="285750" indent="-285750">
              <a:buFont typeface="Arial" panose="020B0604020202020204" pitchFamily="34" charset="0"/>
              <a:buChar char="•"/>
            </a:pPr>
            <a:endParaRPr lang="en-US" dirty="0">
              <a:solidFill>
                <a:srgbClr val="444444"/>
              </a:solidFill>
              <a:latin typeface="Source Sans Pro"/>
            </a:endParaRPr>
          </a:p>
          <a:p>
            <a:pPr marL="285750" indent="-285750">
              <a:buFont typeface="Arial" panose="020B0604020202020204" pitchFamily="34" charset="0"/>
              <a:buChar char="•"/>
            </a:pPr>
            <a:endParaRPr lang="en-US" dirty="0" smtClean="0">
              <a:solidFill>
                <a:srgbClr val="444444"/>
              </a:solidFill>
              <a:latin typeface="Source Sans Pro"/>
            </a:endParaRPr>
          </a:p>
          <a:p>
            <a:endParaRPr lang="en-US" dirty="0">
              <a:solidFill>
                <a:srgbClr val="444444"/>
              </a:solidFill>
              <a:latin typeface="Source Sans Pro"/>
            </a:endParaRPr>
          </a:p>
          <a:p>
            <a:endParaRPr lang="en-US" dirty="0" smtClean="0">
              <a:solidFill>
                <a:srgbClr val="444444"/>
              </a:solidFill>
              <a:latin typeface="Source Sans Pro"/>
            </a:endParaRPr>
          </a:p>
        </p:txBody>
      </p:sp>
      <p:graphicFrame>
        <p:nvGraphicFramePr>
          <p:cNvPr id="4" name="Table 3"/>
          <p:cNvGraphicFramePr>
            <a:graphicFrameLocks noGrp="1"/>
          </p:cNvGraphicFramePr>
          <p:nvPr>
            <p:extLst>
              <p:ext uri="{D42A27DB-BD31-4B8C-83A1-F6EECF244321}">
                <p14:modId xmlns:p14="http://schemas.microsoft.com/office/powerpoint/2010/main" val="1074095374"/>
              </p:ext>
            </p:extLst>
          </p:nvPr>
        </p:nvGraphicFramePr>
        <p:xfrm>
          <a:off x="232474" y="1780366"/>
          <a:ext cx="4291298" cy="2772031"/>
        </p:xfrm>
        <a:graphic>
          <a:graphicData uri="http://schemas.openxmlformats.org/drawingml/2006/table">
            <a:tbl>
              <a:tblPr firstRow="1" firstCol="1" bandRow="1"/>
              <a:tblGrid>
                <a:gridCol w="929789">
                  <a:extLst>
                    <a:ext uri="{9D8B030D-6E8A-4147-A177-3AD203B41FA5}">
                      <a16:colId xmlns:a16="http://schemas.microsoft.com/office/drawing/2014/main" val="564047785"/>
                    </a:ext>
                  </a:extLst>
                </a:gridCol>
                <a:gridCol w="1114697">
                  <a:extLst>
                    <a:ext uri="{9D8B030D-6E8A-4147-A177-3AD203B41FA5}">
                      <a16:colId xmlns:a16="http://schemas.microsoft.com/office/drawing/2014/main" val="904586902"/>
                    </a:ext>
                  </a:extLst>
                </a:gridCol>
                <a:gridCol w="2246812">
                  <a:extLst>
                    <a:ext uri="{9D8B030D-6E8A-4147-A177-3AD203B41FA5}">
                      <a16:colId xmlns:a16="http://schemas.microsoft.com/office/drawing/2014/main" val="696911085"/>
                    </a:ext>
                  </a:extLst>
                </a:gridCol>
              </a:tblGrid>
              <a:tr h="0">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n-gram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Definition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Example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180999"/>
                  </a:ext>
                </a:extLst>
              </a:tr>
              <a:tr h="0">
                <a:tc>
                  <a:txBody>
                    <a:bodyPr/>
                    <a:lstStyle/>
                    <a:p>
                      <a:pPr marL="0" marR="0">
                        <a:lnSpc>
                          <a:spcPct val="107000"/>
                        </a:lnSpc>
                        <a:spcBef>
                          <a:spcPts val="0"/>
                        </a:spcBef>
                        <a:spcAft>
                          <a:spcPts val="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Uni</a:t>
                      </a:r>
                      <a:r>
                        <a:rPr lang="en-US" sz="1400" dirty="0">
                          <a:effectLst/>
                          <a:latin typeface="Calibri" panose="020F0502020204030204" pitchFamily="34" charset="0"/>
                          <a:ea typeface="Calibri" panose="020F0502020204030204" pitchFamily="34" charset="0"/>
                          <a:cs typeface="Times New Roman" panose="02020603050405020304" pitchFamily="18" charset="0"/>
                        </a:rPr>
                        <a:t>-gram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One 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8318205"/>
                  </a:ext>
                </a:extLst>
              </a:tr>
              <a:tr h="0">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Bi-gram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Two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a:t>
                      </a: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Temperature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1510077"/>
                  </a:ext>
                </a:extLst>
              </a:tr>
              <a:tr h="0">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Tri-gram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Three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Minimum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Maximum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Average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Mean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Mean</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Maximum</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Average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Minimum</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121232"/>
                  </a:ext>
                </a:extLst>
              </a:tr>
            </a:tbl>
          </a:graphicData>
        </a:graphic>
      </p:graphicFrame>
      <p:pic>
        <p:nvPicPr>
          <p:cNvPr id="12" name="Picture 11"/>
          <p:cNvPicPr>
            <a:picLocks noChangeAspect="1"/>
          </p:cNvPicPr>
          <p:nvPr/>
        </p:nvPicPr>
        <p:blipFill>
          <a:blip r:embed="rId3"/>
          <a:stretch>
            <a:fillRect/>
          </a:stretch>
        </p:blipFill>
        <p:spPr>
          <a:xfrm>
            <a:off x="4605036" y="1513322"/>
            <a:ext cx="4457700" cy="2000250"/>
          </a:xfrm>
          <a:prstGeom prst="rect">
            <a:avLst/>
          </a:prstGeom>
        </p:spPr>
      </p:pic>
      <p:sp>
        <p:nvSpPr>
          <p:cNvPr id="13" name="Right Arrow 12"/>
          <p:cNvSpPr/>
          <p:nvPr/>
        </p:nvSpPr>
        <p:spPr bwMode="auto">
          <a:xfrm rot="20617472">
            <a:off x="3808419" y="1811384"/>
            <a:ext cx="752963" cy="418012"/>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7088777" y="1713720"/>
            <a:ext cx="1973959" cy="1799852"/>
          </a:xfrm>
          <a:prstGeom prst="rect">
            <a:avLst/>
          </a:prstGeom>
          <a:noFill/>
          <a:ln w="381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Right Arrow 14"/>
          <p:cNvSpPr/>
          <p:nvPr/>
        </p:nvSpPr>
        <p:spPr bwMode="auto">
          <a:xfrm rot="8733503">
            <a:off x="7270582" y="3432087"/>
            <a:ext cx="752963" cy="418012"/>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Rectangle 17"/>
          <p:cNvSpPr/>
          <p:nvPr/>
        </p:nvSpPr>
        <p:spPr>
          <a:xfrm>
            <a:off x="4633415" y="3856136"/>
            <a:ext cx="4572000" cy="646331"/>
          </a:xfrm>
          <a:prstGeom prst="rect">
            <a:avLst/>
          </a:prstGeom>
        </p:spPr>
        <p:txBody>
          <a:bodyPr>
            <a:spAutoFit/>
          </a:bodyPr>
          <a:lstStyle/>
          <a:p>
            <a:r>
              <a:rPr lang="en-US" i="1" dirty="0" err="1" smtClean="0">
                <a:solidFill>
                  <a:srgbClr val="444444"/>
                </a:solidFill>
                <a:latin typeface="Source Sans Pro"/>
              </a:rPr>
              <a:t>ElementCode</a:t>
            </a:r>
            <a:r>
              <a:rPr lang="en-US" dirty="0" smtClean="0">
                <a:solidFill>
                  <a:srgbClr val="444444"/>
                </a:solidFill>
                <a:latin typeface="Source Sans Pro"/>
              </a:rPr>
              <a:t> is needed for downloading data via </a:t>
            </a:r>
            <a:r>
              <a:rPr lang="en-US" i="1" dirty="0" smtClean="0">
                <a:solidFill>
                  <a:srgbClr val="444444"/>
                </a:solidFill>
                <a:latin typeface="Source Sans Pro"/>
              </a:rPr>
              <a:t>Network</a:t>
            </a:r>
            <a:r>
              <a:rPr lang="en-US" dirty="0" smtClean="0">
                <a:solidFill>
                  <a:srgbClr val="444444"/>
                </a:solidFill>
                <a:latin typeface="Source Sans Pro"/>
              </a:rPr>
              <a:t> APIs</a:t>
            </a:r>
            <a:endParaRPr lang="en-US" dirty="0">
              <a:solidFill>
                <a:srgbClr val="444444"/>
              </a:solidFill>
              <a:latin typeface="Source Sans Pro"/>
            </a:endParaRPr>
          </a:p>
        </p:txBody>
      </p:sp>
      <p:sp>
        <p:nvSpPr>
          <p:cNvPr id="10" name="Rectangle 9"/>
          <p:cNvSpPr/>
          <p:nvPr/>
        </p:nvSpPr>
        <p:spPr>
          <a:xfrm>
            <a:off x="122830" y="4724781"/>
            <a:ext cx="8939906" cy="120032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444444"/>
                </a:solidFill>
                <a:latin typeface="Source Sans Pro"/>
              </a:rPr>
              <a:t>The </a:t>
            </a:r>
            <a:r>
              <a:rPr lang="en-US" i="1" dirty="0" smtClean="0">
                <a:solidFill>
                  <a:srgbClr val="444444"/>
                </a:solidFill>
                <a:latin typeface="Source Sans Pro"/>
              </a:rPr>
              <a:t>metScanR</a:t>
            </a:r>
            <a:r>
              <a:rPr lang="en-US" dirty="0" smtClean="0">
                <a:solidFill>
                  <a:srgbClr val="444444"/>
                </a:solidFill>
                <a:latin typeface="Source Sans Pro"/>
              </a:rPr>
              <a:t> database currently </a:t>
            </a:r>
            <a:r>
              <a:rPr lang="en-US" dirty="0">
                <a:solidFill>
                  <a:srgbClr val="444444"/>
                </a:solidFill>
                <a:latin typeface="Source Sans Pro"/>
              </a:rPr>
              <a:t>comprises 456 n-grams pertaining to environmental </a:t>
            </a:r>
            <a:r>
              <a:rPr lang="en-US" dirty="0" smtClean="0">
                <a:solidFill>
                  <a:srgbClr val="444444"/>
                </a:solidFill>
                <a:latin typeface="Source Sans Pro"/>
              </a:rPr>
              <a:t>data.</a:t>
            </a:r>
          </a:p>
          <a:p>
            <a:pPr marL="742950" lvl="1" indent="-285750">
              <a:buFont typeface="Arial" panose="020B0604020202020204" pitchFamily="34" charset="0"/>
              <a:buChar char="•"/>
            </a:pPr>
            <a:r>
              <a:rPr lang="en-US" dirty="0" smtClean="0">
                <a:solidFill>
                  <a:srgbClr val="444444"/>
                </a:solidFill>
                <a:latin typeface="Source Sans Pro"/>
              </a:rPr>
              <a:t>abundantly measured phenomena (e.g., </a:t>
            </a:r>
            <a:r>
              <a:rPr lang="en-US" i="1" dirty="0" smtClean="0">
                <a:solidFill>
                  <a:srgbClr val="444444"/>
                </a:solidFill>
                <a:latin typeface="Source Sans Pro"/>
              </a:rPr>
              <a:t>air temperature</a:t>
            </a:r>
            <a:r>
              <a:rPr lang="en-US" dirty="0" smtClean="0">
                <a:solidFill>
                  <a:srgbClr val="444444"/>
                </a:solidFill>
                <a:latin typeface="Source Sans Pro"/>
              </a:rPr>
              <a:t>) </a:t>
            </a:r>
          </a:p>
          <a:p>
            <a:pPr marL="742950" lvl="1" indent="-285750">
              <a:buFont typeface="Arial" panose="020B0604020202020204" pitchFamily="34" charset="0"/>
              <a:buChar char="•"/>
            </a:pPr>
            <a:r>
              <a:rPr lang="en-US" dirty="0" smtClean="0">
                <a:solidFill>
                  <a:srgbClr val="444444"/>
                </a:solidFill>
                <a:latin typeface="Source Sans Pro"/>
              </a:rPr>
              <a:t>sparsely measured phenomena (e.g.,  </a:t>
            </a:r>
            <a:r>
              <a:rPr lang="en-US" i="1" dirty="0" smtClean="0">
                <a:solidFill>
                  <a:srgbClr val="444444"/>
                </a:solidFill>
                <a:latin typeface="Source Sans Pro"/>
              </a:rPr>
              <a:t>soil microbe biomass</a:t>
            </a:r>
            <a:r>
              <a:rPr lang="en-US" dirty="0" smtClean="0">
                <a:solidFill>
                  <a:srgbClr val="444444"/>
                </a:solidFill>
                <a:latin typeface="Source Sans Pro"/>
              </a:rPr>
              <a:t>)</a:t>
            </a:r>
          </a:p>
        </p:txBody>
      </p:sp>
    </p:spTree>
    <p:extLst>
      <p:ext uri="{BB962C8B-B14F-4D97-AF65-F5344CB8AC3E}">
        <p14:creationId xmlns:p14="http://schemas.microsoft.com/office/powerpoint/2010/main" val="10378674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R package</a:t>
            </a:r>
            <a:endParaRPr lang="en-US" sz="3600" i="1" dirty="0"/>
          </a:p>
        </p:txBody>
      </p:sp>
      <p:pic>
        <p:nvPicPr>
          <p:cNvPr id="2" name="Picture 1"/>
          <p:cNvPicPr>
            <a:picLocks noChangeAspect="1"/>
          </p:cNvPicPr>
          <p:nvPr/>
        </p:nvPicPr>
        <p:blipFill>
          <a:blip r:embed="rId3"/>
          <a:stretch>
            <a:fillRect/>
          </a:stretch>
        </p:blipFill>
        <p:spPr>
          <a:xfrm>
            <a:off x="295940" y="990385"/>
            <a:ext cx="5332371" cy="4866804"/>
          </a:xfrm>
          <a:prstGeom prst="rect">
            <a:avLst/>
          </a:prstGeom>
        </p:spPr>
      </p:pic>
      <p:sp>
        <p:nvSpPr>
          <p:cNvPr id="10" name="Rectangle 9"/>
          <p:cNvSpPr/>
          <p:nvPr/>
        </p:nvSpPr>
        <p:spPr>
          <a:xfrm>
            <a:off x="5896039" y="1067118"/>
            <a:ext cx="3024336" cy="4893647"/>
          </a:xfrm>
          <a:prstGeom prst="rect">
            <a:avLst/>
          </a:prstGeom>
        </p:spPr>
        <p:txBody>
          <a:bodyPr wrap="square">
            <a:spAutoFit/>
          </a:bodyPr>
          <a:lstStyle/>
          <a:p>
            <a:r>
              <a:rPr lang="en-US" sz="2400" u="sng" dirty="0" smtClean="0"/>
              <a:t>Features</a:t>
            </a:r>
          </a:p>
          <a:p>
            <a:pPr marL="285750" indent="-285750">
              <a:buFont typeface="Arial" panose="020B0604020202020204" pitchFamily="34" charset="0"/>
              <a:buChar char="•"/>
            </a:pPr>
            <a:r>
              <a:rPr lang="en-US" dirty="0" smtClean="0"/>
              <a:t>Mitigates time sink</a:t>
            </a:r>
          </a:p>
          <a:p>
            <a:pPr marL="285750" indent="-285750">
              <a:buFont typeface="Arial" panose="020B0604020202020204" pitchFamily="34" charset="0"/>
              <a:buChar char="•"/>
            </a:pPr>
            <a:r>
              <a:rPr lang="en-US" dirty="0" smtClean="0"/>
              <a:t>Users </a:t>
            </a:r>
            <a:r>
              <a:rPr lang="en-US" dirty="0"/>
              <a:t>can search for and filter metadata from via:</a:t>
            </a:r>
          </a:p>
          <a:p>
            <a:pPr marL="742950" lvl="1" indent="-285750">
              <a:buFont typeface="Arial" panose="020B0604020202020204" pitchFamily="34" charset="0"/>
              <a:buChar char="•"/>
            </a:pPr>
            <a:r>
              <a:rPr lang="en-US" dirty="0"/>
              <a:t>Elevation</a:t>
            </a:r>
          </a:p>
          <a:p>
            <a:pPr marL="742950" lvl="1" indent="-285750">
              <a:buFont typeface="Arial" panose="020B0604020202020204" pitchFamily="34" charset="0"/>
              <a:buChar char="•"/>
            </a:pPr>
            <a:r>
              <a:rPr lang="en-US" dirty="0"/>
              <a:t>Location</a:t>
            </a:r>
          </a:p>
          <a:p>
            <a:pPr marL="1200150" lvl="2" indent="-285750">
              <a:buFont typeface="Arial" panose="020B0604020202020204" pitchFamily="34" charset="0"/>
              <a:buChar char="•"/>
            </a:pPr>
            <a:r>
              <a:rPr lang="en-US" dirty="0" err="1"/>
              <a:t>Lat</a:t>
            </a:r>
            <a:r>
              <a:rPr lang="en-US" dirty="0"/>
              <a:t> / Lon</a:t>
            </a:r>
          </a:p>
          <a:p>
            <a:pPr marL="1200150" lvl="2" indent="-285750">
              <a:buFont typeface="Arial" panose="020B0604020202020204" pitchFamily="34" charset="0"/>
              <a:buChar char="•"/>
            </a:pPr>
            <a:r>
              <a:rPr lang="en-US" dirty="0"/>
              <a:t>Nearby POI</a:t>
            </a:r>
          </a:p>
          <a:p>
            <a:pPr marL="742950" lvl="1" indent="-285750">
              <a:buFont typeface="Arial" panose="020B0604020202020204" pitchFamily="34" charset="0"/>
              <a:buChar char="•"/>
            </a:pPr>
            <a:r>
              <a:rPr lang="en-US" dirty="0"/>
              <a:t>Active dates</a:t>
            </a:r>
          </a:p>
          <a:p>
            <a:pPr marL="742950" lvl="1" indent="-285750">
              <a:buFont typeface="Arial" panose="020B0604020202020204" pitchFamily="34" charset="0"/>
              <a:buChar char="•"/>
            </a:pPr>
            <a:r>
              <a:rPr lang="en-US" dirty="0"/>
              <a:t>Elements Measured</a:t>
            </a:r>
          </a:p>
          <a:p>
            <a:pPr marL="742950" lvl="1" indent="-285750">
              <a:buFont typeface="Arial" panose="020B0604020202020204" pitchFamily="34" charset="0"/>
              <a:buChar char="•"/>
            </a:pPr>
            <a:r>
              <a:rPr lang="en-US" dirty="0"/>
              <a:t>Country</a:t>
            </a:r>
          </a:p>
          <a:p>
            <a:pPr marL="742950" lvl="1" indent="-285750">
              <a:buFont typeface="Arial" panose="020B0604020202020204" pitchFamily="34" charset="0"/>
              <a:buChar char="•"/>
            </a:pPr>
            <a:r>
              <a:rPr lang="en-US" dirty="0" smtClean="0"/>
              <a:t>Platform </a:t>
            </a:r>
            <a:r>
              <a:rPr lang="en-US" sz="1200" dirty="0" smtClean="0"/>
              <a:t>(network) </a:t>
            </a:r>
            <a:r>
              <a:rPr lang="en-US" dirty="0" smtClean="0"/>
              <a:t>type</a:t>
            </a:r>
            <a:endParaRPr lang="en-US" dirty="0"/>
          </a:p>
          <a:p>
            <a:pPr marL="742950" lvl="1" indent="-285750">
              <a:buFont typeface="Arial" panose="020B0604020202020204" pitchFamily="34" charset="0"/>
              <a:buChar char="•"/>
            </a:pPr>
            <a:r>
              <a:rPr lang="en-US" dirty="0"/>
              <a:t>ID type</a:t>
            </a:r>
          </a:p>
          <a:p>
            <a:pPr marL="742950" lvl="1" indent="-285750">
              <a:buFont typeface="Arial" panose="020B0604020202020204" pitchFamily="34" charset="0"/>
              <a:buChar char="•"/>
            </a:pPr>
            <a:r>
              <a:rPr lang="en-US" dirty="0"/>
              <a:t>Station </a:t>
            </a:r>
            <a:r>
              <a:rPr lang="en-US" dirty="0" smtClean="0"/>
              <a:t>ID</a:t>
            </a:r>
            <a:endParaRPr lang="en-US" dirty="0"/>
          </a:p>
          <a:p>
            <a:pPr marL="285750" indent="-285750">
              <a:buFont typeface="Arial" panose="020B0604020202020204" pitchFamily="34" charset="0"/>
              <a:buChar char="•"/>
            </a:pPr>
            <a:r>
              <a:rPr lang="en-US" dirty="0" smtClean="0"/>
              <a:t>Station IDs Allow data to be downloaded from numerous databases</a:t>
            </a:r>
            <a:endParaRPr lang="en-US" dirty="0"/>
          </a:p>
        </p:txBody>
      </p:sp>
      <p:sp>
        <p:nvSpPr>
          <p:cNvPr id="11" name="Right Arrow 10"/>
          <p:cNvSpPr/>
          <p:nvPr/>
        </p:nvSpPr>
        <p:spPr bwMode="auto">
          <a:xfrm rot="2712615">
            <a:off x="5131462" y="4607379"/>
            <a:ext cx="888504" cy="330200"/>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 name="Rectangle 2"/>
          <p:cNvSpPr/>
          <p:nvPr/>
        </p:nvSpPr>
        <p:spPr>
          <a:xfrm>
            <a:off x="190400" y="682608"/>
            <a:ext cx="2303836" cy="307777"/>
          </a:xfrm>
          <a:prstGeom prst="rect">
            <a:avLst/>
          </a:prstGeom>
        </p:spPr>
        <p:txBody>
          <a:bodyPr wrap="none">
            <a:spAutoFit/>
          </a:bodyPr>
          <a:lstStyle/>
          <a:p>
            <a:r>
              <a:rPr lang="en-US" sz="1400" dirty="0" smtClean="0"/>
              <a:t>Inspired by Mesowest.com</a:t>
            </a:r>
            <a:endParaRPr lang="en-US" sz="1400" dirty="0"/>
          </a:p>
        </p:txBody>
      </p:sp>
    </p:spTree>
    <p:extLst>
      <p:ext uri="{BB962C8B-B14F-4D97-AF65-F5344CB8AC3E}">
        <p14:creationId xmlns:p14="http://schemas.microsoft.com/office/powerpoint/2010/main" val="24172102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endParaRPr lang="en-US" sz="3600" i="1" dirty="0"/>
          </a:p>
        </p:txBody>
      </p:sp>
      <p:sp>
        <p:nvSpPr>
          <p:cNvPr id="5" name="Rectangle 4"/>
          <p:cNvSpPr/>
          <p:nvPr/>
        </p:nvSpPr>
        <p:spPr>
          <a:xfrm>
            <a:off x="122830" y="747078"/>
            <a:ext cx="9021170" cy="369332"/>
          </a:xfrm>
          <a:prstGeom prst="rect">
            <a:avLst/>
          </a:prstGeom>
        </p:spPr>
        <p:txBody>
          <a:bodyPr wrap="square">
            <a:spAutoFit/>
          </a:bodyPr>
          <a:lstStyle/>
          <a:p>
            <a:r>
              <a:rPr lang="en-US" dirty="0" smtClean="0">
                <a:solidFill>
                  <a:srgbClr val="444444"/>
                </a:solidFill>
                <a:latin typeface="Source Sans Pro"/>
              </a:rPr>
              <a:t>Government funded organizations with different goals and missions…</a:t>
            </a:r>
          </a:p>
        </p:txBody>
      </p:sp>
      <p:sp>
        <p:nvSpPr>
          <p:cNvPr id="7" name="Title 1"/>
          <p:cNvSpPr txBox="1">
            <a:spLocks/>
          </p:cNvSpPr>
          <p:nvPr/>
        </p:nvSpPr>
        <p:spPr>
          <a:xfrm>
            <a:off x="295940" y="165721"/>
            <a:ext cx="8029194"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Who collects the data?</a:t>
            </a:r>
            <a:endParaRPr lang="en-US" sz="3600" i="1" dirty="0"/>
          </a:p>
        </p:txBody>
      </p:sp>
      <p:sp>
        <p:nvSpPr>
          <p:cNvPr id="2" name="Rectangle 1"/>
          <p:cNvSpPr/>
          <p:nvPr/>
        </p:nvSpPr>
        <p:spPr>
          <a:xfrm>
            <a:off x="195737" y="1486793"/>
            <a:ext cx="3154680" cy="2400657"/>
          </a:xfrm>
          <a:prstGeom prst="rect">
            <a:avLst/>
          </a:prstGeom>
        </p:spPr>
        <p:txBody>
          <a:bodyPr wrap="square">
            <a:spAutoFit/>
          </a:bodyPr>
          <a:lstStyle/>
          <a:p>
            <a:r>
              <a:rPr lang="en-US" i="1" dirty="0">
                <a:solidFill>
                  <a:srgbClr val="000000"/>
                </a:solidFill>
                <a:latin typeface="Calibri" panose="020F0502020204030204" pitchFamily="34" charset="0"/>
              </a:rPr>
              <a:t>“To understand and predict changes in climate, weather, oceans, and coasts, to share that knowledge and information with others, and to conserve and manage coastal and marine ecosystems and resources.” </a:t>
            </a:r>
            <a:endParaRPr lang="en-US" i="1" dirty="0" smtClean="0">
              <a:solidFill>
                <a:srgbClr val="000000"/>
              </a:solidFill>
              <a:latin typeface="Calibri" panose="020F0502020204030204" pitchFamily="34" charset="0"/>
            </a:endParaRPr>
          </a:p>
          <a:p>
            <a:r>
              <a:rPr lang="en-US" sz="600" i="1" dirty="0" smtClean="0">
                <a:solidFill>
                  <a:srgbClr val="000000"/>
                </a:solidFill>
                <a:latin typeface="Calibri" panose="020F0502020204030204" pitchFamily="34" charset="0"/>
              </a:rPr>
              <a:t>[http</a:t>
            </a:r>
            <a:r>
              <a:rPr lang="en-US" sz="600" i="1" dirty="0">
                <a:solidFill>
                  <a:srgbClr val="000000"/>
                </a:solidFill>
                <a:latin typeface="Calibri" panose="020F0502020204030204" pitchFamily="34" charset="0"/>
              </a:rPr>
              <a:t>://</a:t>
            </a:r>
            <a:r>
              <a:rPr lang="en-US" sz="600" i="1" dirty="0" smtClean="0">
                <a:solidFill>
                  <a:srgbClr val="000000"/>
                </a:solidFill>
                <a:latin typeface="Calibri" panose="020F0502020204030204" pitchFamily="34" charset="0"/>
              </a:rPr>
              <a:t>www.noaa.gov/about-our-agency]</a:t>
            </a:r>
            <a:endParaRPr lang="en-US" sz="600" dirty="0"/>
          </a:p>
        </p:txBody>
      </p:sp>
      <p:sp>
        <p:nvSpPr>
          <p:cNvPr id="4" name="Rectangle 3"/>
          <p:cNvSpPr/>
          <p:nvPr/>
        </p:nvSpPr>
        <p:spPr>
          <a:xfrm>
            <a:off x="4310537" y="1214367"/>
            <a:ext cx="3541177" cy="1846659"/>
          </a:xfrm>
          <a:prstGeom prst="rect">
            <a:avLst/>
          </a:prstGeom>
        </p:spPr>
        <p:txBody>
          <a:bodyPr wrap="square">
            <a:spAutoFit/>
          </a:bodyPr>
          <a:lstStyle/>
          <a:p>
            <a:r>
              <a:rPr lang="en-US" i="1" dirty="0">
                <a:solidFill>
                  <a:srgbClr val="333333"/>
                </a:solidFill>
                <a:latin typeface="Calibri" panose="020F0502020204030204" pitchFamily="34" charset="0"/>
                <a:cs typeface="Calibri" panose="020F0502020204030204" pitchFamily="34" charset="0"/>
              </a:rPr>
              <a:t>"</a:t>
            </a:r>
            <a:r>
              <a:rPr lang="en-US" i="1" dirty="0" smtClean="0">
                <a:solidFill>
                  <a:srgbClr val="333333"/>
                </a:solidFill>
                <a:latin typeface="Calibri" panose="020F0502020204030204" pitchFamily="34" charset="0"/>
                <a:cs typeface="Calibri" panose="020F0502020204030204" pitchFamily="34" charset="0"/>
              </a:rPr>
              <a:t>provide </a:t>
            </a:r>
            <a:r>
              <a:rPr lang="en-US" i="1" dirty="0">
                <a:solidFill>
                  <a:srgbClr val="333333"/>
                </a:solidFill>
                <a:latin typeface="Calibri" panose="020F0502020204030204" pitchFamily="34" charset="0"/>
                <a:cs typeface="Calibri" panose="020F0502020204030204" pitchFamily="34" charset="0"/>
              </a:rPr>
              <a:t>leadership on food, agriculture, natural resources, rural development, nutrition, and related issues based on sound public policy, the best available science, and efficient management</a:t>
            </a:r>
            <a:r>
              <a:rPr lang="en-US" i="1" dirty="0" smtClean="0">
                <a:solidFill>
                  <a:srgbClr val="333333"/>
                </a:solidFill>
                <a:latin typeface="Calibri" panose="020F0502020204030204" pitchFamily="34" charset="0"/>
                <a:cs typeface="Calibri" panose="020F0502020204030204" pitchFamily="34" charset="0"/>
              </a:rPr>
              <a:t>.” </a:t>
            </a:r>
          </a:p>
          <a:p>
            <a:r>
              <a:rPr lang="en-US" sz="600" i="1" dirty="0" smtClean="0">
                <a:solidFill>
                  <a:srgbClr val="333333"/>
                </a:solidFill>
                <a:latin typeface="Lato"/>
              </a:rPr>
              <a:t>[https</a:t>
            </a:r>
            <a:r>
              <a:rPr lang="en-US" sz="600" i="1" dirty="0">
                <a:solidFill>
                  <a:srgbClr val="333333"/>
                </a:solidFill>
                <a:latin typeface="Lato"/>
              </a:rPr>
              <a:t>://</a:t>
            </a:r>
            <a:r>
              <a:rPr lang="en-US" sz="600" i="1" dirty="0" smtClean="0">
                <a:solidFill>
                  <a:srgbClr val="333333"/>
                </a:solidFill>
                <a:latin typeface="Lato"/>
              </a:rPr>
              <a:t>www.lwv.org/a1-united-states-department-agriculture]</a:t>
            </a:r>
            <a:endParaRPr lang="en-US" sz="800" i="1" dirty="0"/>
          </a:p>
        </p:txBody>
      </p:sp>
      <p:sp>
        <p:nvSpPr>
          <p:cNvPr id="10" name="Rectangle 9"/>
          <p:cNvSpPr/>
          <p:nvPr/>
        </p:nvSpPr>
        <p:spPr>
          <a:xfrm>
            <a:off x="5605272" y="3405243"/>
            <a:ext cx="3538728" cy="2400657"/>
          </a:xfrm>
          <a:prstGeom prst="rect">
            <a:avLst/>
          </a:prstGeom>
        </p:spPr>
        <p:txBody>
          <a:bodyPr wrap="square">
            <a:spAutoFit/>
          </a:bodyPr>
          <a:lstStyle/>
          <a:p>
            <a:r>
              <a:rPr lang="en-US" dirty="0">
                <a:solidFill>
                  <a:srgbClr val="444444"/>
                </a:solidFill>
                <a:latin typeface="Source Sans Pro"/>
              </a:rPr>
              <a:t> </a:t>
            </a:r>
            <a:r>
              <a:rPr lang="en-US" i="1" dirty="0">
                <a:solidFill>
                  <a:srgbClr val="333333"/>
                </a:solidFill>
                <a:latin typeface="Lato"/>
              </a:rPr>
              <a:t> </a:t>
            </a:r>
            <a:r>
              <a:rPr lang="en-US" i="1" dirty="0" smtClean="0">
                <a:solidFill>
                  <a:srgbClr val="333333"/>
                </a:solidFill>
                <a:latin typeface="Calibri" panose="020F0502020204030204" pitchFamily="34" charset="0"/>
                <a:cs typeface="Calibri" panose="020F0502020204030204" pitchFamily="34" charset="0"/>
              </a:rPr>
              <a:t>“e</a:t>
            </a:r>
            <a:r>
              <a:rPr lang="en-US" i="1" dirty="0" smtClean="0">
                <a:solidFill>
                  <a:srgbClr val="444444"/>
                </a:solidFill>
                <a:latin typeface="Calibri" panose="020F0502020204030204" pitchFamily="34" charset="0"/>
                <a:cs typeface="Calibri" panose="020F0502020204030204" pitchFamily="34" charset="0"/>
              </a:rPr>
              <a:t>nable </a:t>
            </a:r>
            <a:r>
              <a:rPr lang="en-US" i="1" dirty="0">
                <a:solidFill>
                  <a:srgbClr val="444444"/>
                </a:solidFill>
                <a:latin typeface="Calibri" panose="020F0502020204030204" pitchFamily="34" charset="0"/>
                <a:cs typeface="Calibri" panose="020F0502020204030204" pitchFamily="34" charset="0"/>
              </a:rPr>
              <a:t>understanding and forecasting </a:t>
            </a:r>
            <a:r>
              <a:rPr lang="en-US" i="1" dirty="0" smtClean="0">
                <a:solidFill>
                  <a:srgbClr val="444444"/>
                </a:solidFill>
                <a:latin typeface="Calibri" panose="020F0502020204030204" pitchFamily="34" charset="0"/>
                <a:cs typeface="Calibri" panose="020F0502020204030204" pitchFamily="34" charset="0"/>
              </a:rPr>
              <a:t>of the </a:t>
            </a:r>
            <a:r>
              <a:rPr lang="en-US" i="1" dirty="0">
                <a:solidFill>
                  <a:srgbClr val="444444"/>
                </a:solidFill>
                <a:latin typeface="Calibri" panose="020F0502020204030204" pitchFamily="34" charset="0"/>
                <a:cs typeface="Calibri" panose="020F0502020204030204" pitchFamily="34" charset="0"/>
              </a:rPr>
              <a:t>impacts of climate change, land use change and invasive species on continental-scale ecology – by providing infrastructure and consistent methodologies to support research and education in these areas</a:t>
            </a:r>
            <a:r>
              <a:rPr lang="en-US" i="1" dirty="0" smtClean="0">
                <a:solidFill>
                  <a:srgbClr val="444444"/>
                </a:solidFill>
                <a:latin typeface="Calibri" panose="020F0502020204030204" pitchFamily="34" charset="0"/>
                <a:cs typeface="Calibri" panose="020F0502020204030204" pitchFamily="34" charset="0"/>
              </a:rPr>
              <a:t>.”</a:t>
            </a:r>
          </a:p>
          <a:p>
            <a:r>
              <a:rPr lang="en-US" sz="600" i="1" dirty="0">
                <a:solidFill>
                  <a:srgbClr val="444444"/>
                </a:solidFill>
                <a:latin typeface="Calibri" panose="020F0502020204030204" pitchFamily="34" charset="0"/>
                <a:cs typeface="Calibri" panose="020F0502020204030204" pitchFamily="34" charset="0"/>
              </a:rPr>
              <a:t>[http://</a:t>
            </a:r>
            <a:r>
              <a:rPr lang="en-US" sz="600" i="1" dirty="0" smtClean="0">
                <a:solidFill>
                  <a:srgbClr val="444444"/>
                </a:solidFill>
                <a:latin typeface="Calibri" panose="020F0502020204030204" pitchFamily="34" charset="0"/>
                <a:cs typeface="Calibri" panose="020F0502020204030204" pitchFamily="34" charset="0"/>
              </a:rPr>
              <a:t>www.neonscience.org/observatory/about]</a:t>
            </a:r>
            <a:endParaRPr lang="en-US" i="1" dirty="0">
              <a:latin typeface="Calibri" panose="020F0502020204030204" pitchFamily="34" charset="0"/>
              <a:cs typeface="Calibri" panose="020F0502020204030204" pitchFamily="34" charset="0"/>
            </a:endParaRPr>
          </a:p>
        </p:txBody>
      </p:sp>
      <p:sp>
        <p:nvSpPr>
          <p:cNvPr id="11" name="Rectangle 10"/>
          <p:cNvSpPr/>
          <p:nvPr/>
        </p:nvSpPr>
        <p:spPr>
          <a:xfrm>
            <a:off x="941832" y="4051574"/>
            <a:ext cx="4105656" cy="1862048"/>
          </a:xfrm>
          <a:prstGeom prst="rect">
            <a:avLst/>
          </a:prstGeom>
        </p:spPr>
        <p:txBody>
          <a:bodyPr wrap="square">
            <a:spAutoFit/>
          </a:bodyPr>
          <a:lstStyle/>
          <a:p>
            <a:r>
              <a:rPr lang="en-US" dirty="0" smtClean="0">
                <a:solidFill>
                  <a:srgbClr val="000000"/>
                </a:solidFill>
                <a:latin typeface="Calibri" panose="020F0502020204030204" pitchFamily="34" charset="0"/>
                <a:cs typeface="Calibri" panose="020F0502020204030204" pitchFamily="34" charset="0"/>
              </a:rPr>
              <a:t>“provide </a:t>
            </a:r>
            <a:r>
              <a:rPr lang="en-US" dirty="0">
                <a:solidFill>
                  <a:srgbClr val="000000"/>
                </a:solidFill>
                <a:latin typeface="Calibri" panose="020F0502020204030204" pitchFamily="34" charset="0"/>
                <a:cs typeface="Calibri" panose="020F0502020204030204" pitchFamily="34" charset="0"/>
              </a:rPr>
              <a:t>the scientific community, policy makers, and society with the knowledge and predictive understanding necessary to conserve, protect, and manage the nation's ecosystems, their biodiversity, and the services they provide</a:t>
            </a:r>
            <a:r>
              <a:rPr lang="en-US" dirty="0" smtClean="0">
                <a:solidFill>
                  <a:srgbClr val="000000"/>
                </a:solidFill>
                <a:latin typeface="Calibri" panose="020F0502020204030204" pitchFamily="34" charset="0"/>
                <a:cs typeface="Calibri" panose="020F0502020204030204" pitchFamily="34" charset="0"/>
              </a:rPr>
              <a:t>.”</a:t>
            </a:r>
          </a:p>
          <a:p>
            <a:r>
              <a:rPr lang="en-US" sz="600" dirty="0">
                <a:solidFill>
                  <a:srgbClr val="000000"/>
                </a:solidFill>
                <a:latin typeface="Calibri" panose="020F0502020204030204" pitchFamily="34" charset="0"/>
                <a:cs typeface="Calibri" panose="020F0502020204030204" pitchFamily="34" charset="0"/>
              </a:rPr>
              <a:t>[https://</a:t>
            </a:r>
            <a:r>
              <a:rPr lang="en-US" sz="600" dirty="0" smtClean="0">
                <a:solidFill>
                  <a:srgbClr val="000000"/>
                </a:solidFill>
                <a:latin typeface="Calibri" panose="020F0502020204030204" pitchFamily="34" charset="0"/>
                <a:cs typeface="Calibri" panose="020F0502020204030204" pitchFamily="34" charset="0"/>
              </a:rPr>
              <a:t>lternet.edu/node/20]</a:t>
            </a:r>
            <a:endParaRPr lang="en-US" sz="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92391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endParaRPr lang="en-US" sz="3600" i="1" dirty="0"/>
          </a:p>
        </p:txBody>
      </p:sp>
      <p:sp>
        <p:nvSpPr>
          <p:cNvPr id="7" name="Title 1"/>
          <p:cNvSpPr txBox="1">
            <a:spLocks/>
          </p:cNvSpPr>
          <p:nvPr/>
        </p:nvSpPr>
        <p:spPr>
          <a:xfrm>
            <a:off x="295940" y="165721"/>
            <a:ext cx="8029194"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Collecting Environmental Data</a:t>
            </a:r>
            <a:endParaRPr lang="en-US" sz="3600" i="1" dirty="0"/>
          </a:p>
        </p:txBody>
      </p:sp>
      <p:pic>
        <p:nvPicPr>
          <p:cNvPr id="8" name="Picture 7"/>
          <p:cNvPicPr>
            <a:picLocks noChangeAspect="1"/>
          </p:cNvPicPr>
          <p:nvPr/>
        </p:nvPicPr>
        <p:blipFill>
          <a:blip r:embed="rId3"/>
          <a:stretch>
            <a:fillRect/>
          </a:stretch>
        </p:blipFill>
        <p:spPr>
          <a:xfrm>
            <a:off x="5886286" y="980214"/>
            <a:ext cx="1185879" cy="1187383"/>
          </a:xfrm>
          <a:prstGeom prst="rect">
            <a:avLst/>
          </a:prstGeom>
        </p:spPr>
      </p:pic>
      <p:pic>
        <p:nvPicPr>
          <p:cNvPr id="9" name="Picture 8"/>
          <p:cNvPicPr>
            <a:picLocks noChangeAspect="1"/>
          </p:cNvPicPr>
          <p:nvPr/>
        </p:nvPicPr>
        <p:blipFill>
          <a:blip r:embed="rId4"/>
          <a:stretch>
            <a:fillRect/>
          </a:stretch>
        </p:blipFill>
        <p:spPr>
          <a:xfrm>
            <a:off x="7072165" y="1348417"/>
            <a:ext cx="1252969" cy="487064"/>
          </a:xfrm>
          <a:prstGeom prst="rect">
            <a:avLst/>
          </a:prstGeom>
        </p:spPr>
      </p:pic>
      <p:pic>
        <p:nvPicPr>
          <p:cNvPr id="10" name="Picture 9"/>
          <p:cNvPicPr>
            <a:picLocks noChangeAspect="1"/>
          </p:cNvPicPr>
          <p:nvPr/>
        </p:nvPicPr>
        <p:blipFill>
          <a:blip r:embed="rId5"/>
          <a:stretch>
            <a:fillRect/>
          </a:stretch>
        </p:blipFill>
        <p:spPr>
          <a:xfrm>
            <a:off x="295940" y="825905"/>
            <a:ext cx="4023805" cy="5042317"/>
          </a:xfrm>
          <a:prstGeom prst="rect">
            <a:avLst/>
          </a:prstGeom>
        </p:spPr>
      </p:pic>
      <p:sp>
        <p:nvSpPr>
          <p:cNvPr id="11" name="Right Arrow 10"/>
          <p:cNvSpPr/>
          <p:nvPr/>
        </p:nvSpPr>
        <p:spPr bwMode="auto">
          <a:xfrm rot="19937784">
            <a:off x="4318955" y="2113500"/>
            <a:ext cx="1412160" cy="384432"/>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2" name="Picture 11"/>
          <p:cNvPicPr>
            <a:picLocks noChangeAspect="1"/>
          </p:cNvPicPr>
          <p:nvPr/>
        </p:nvPicPr>
        <p:blipFill>
          <a:blip r:embed="rId6"/>
          <a:stretch>
            <a:fillRect/>
          </a:stretch>
        </p:blipFill>
        <p:spPr>
          <a:xfrm>
            <a:off x="5886286" y="2203684"/>
            <a:ext cx="2533747" cy="3529336"/>
          </a:xfrm>
          <a:prstGeom prst="rect">
            <a:avLst/>
          </a:prstGeom>
        </p:spPr>
      </p:pic>
    </p:spTree>
    <p:extLst>
      <p:ext uri="{BB962C8B-B14F-4D97-AF65-F5344CB8AC3E}">
        <p14:creationId xmlns:p14="http://schemas.microsoft.com/office/powerpoint/2010/main" val="25041598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I’ve never heard of it”  </a:t>
            </a:r>
            <a:endParaRPr lang="en-US" sz="3600" dirty="0"/>
          </a:p>
        </p:txBody>
      </p:sp>
      <p:sp>
        <p:nvSpPr>
          <p:cNvPr id="7" name="Content Placeholder 2"/>
          <p:cNvSpPr txBox="1">
            <a:spLocks/>
          </p:cNvSpPr>
          <p:nvPr/>
        </p:nvSpPr>
        <p:spPr>
          <a:xfrm>
            <a:off x="295940" y="883177"/>
            <a:ext cx="4456813" cy="5234152"/>
          </a:xfrm>
          <a:prstGeom prst="rect">
            <a:avLst/>
          </a:prstGeom>
        </p:spPr>
        <p:txBody>
          <a:bodyPr vert="horz" wrap="square" lIns="0" tIns="0" rIns="0" bIns="0" rtlCol="0">
            <a:normAutofit fontScale="92500" lnSpcReduction="20000"/>
          </a:bodyPr>
          <a:lstStyle>
            <a:lvl1pPr marL="228600" indent="-228600" algn="l" defTabSz="914400" rtl="0" eaLnBrk="1" latinLnBrk="0" hangingPunct="1">
              <a:spcBef>
                <a:spcPts val="600"/>
              </a:spcBef>
              <a:spcAft>
                <a:spcPts val="500"/>
              </a:spcAft>
              <a:buClr>
                <a:schemeClr val="accent1"/>
              </a:buClr>
              <a:buSzPct val="115000"/>
              <a:buFont typeface="Arial" pitchFamily="34" charset="0"/>
              <a:buNone/>
              <a:defRPr lang="en-US" sz="2100" kern="1200" dirty="0">
                <a:solidFill>
                  <a:schemeClr val="accent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solidFill>
                  <a:schemeClr val="tx1"/>
                </a:solidFill>
              </a:rPr>
              <a:t>Continental-scale ecological Observatory </a:t>
            </a:r>
          </a:p>
          <a:p>
            <a:pPr marL="342900" indent="-342900">
              <a:buFont typeface="Arial" panose="020B0604020202020204" pitchFamily="34" charset="0"/>
              <a:buChar char="•"/>
            </a:pPr>
            <a:r>
              <a:rPr lang="en-US" dirty="0" smtClean="0">
                <a:solidFill>
                  <a:schemeClr val="tx1"/>
                </a:solidFill>
              </a:rPr>
              <a:t>Open-access data, resources and infrastructure </a:t>
            </a:r>
          </a:p>
          <a:p>
            <a:pPr marL="342900" indent="-342900">
              <a:buFont typeface="Arial" panose="020B0604020202020204" pitchFamily="34" charset="0"/>
              <a:buChar char="•"/>
            </a:pPr>
            <a:r>
              <a:rPr lang="en-US" dirty="0" smtClean="0">
                <a:solidFill>
                  <a:schemeClr val="tx1"/>
                </a:solidFill>
              </a:rPr>
              <a:t>Standardized measurements</a:t>
            </a:r>
          </a:p>
          <a:p>
            <a:pPr marL="342900" indent="-342900">
              <a:buFont typeface="Arial" panose="020B0604020202020204" pitchFamily="34" charset="0"/>
              <a:buChar char="•"/>
            </a:pPr>
            <a:r>
              <a:rPr lang="en-US" dirty="0" smtClean="0">
                <a:solidFill>
                  <a:schemeClr val="tx1"/>
                </a:solidFill>
              </a:rPr>
              <a:t>Enable understanding </a:t>
            </a:r>
            <a:r>
              <a:rPr lang="en-US" dirty="0" smtClean="0">
                <a:solidFill>
                  <a:schemeClr val="tx1"/>
                </a:solidFill>
              </a:rPr>
              <a:t>of </a:t>
            </a:r>
            <a:r>
              <a:rPr lang="en-US" dirty="0" smtClean="0">
                <a:solidFill>
                  <a:schemeClr val="tx1"/>
                </a:solidFill>
              </a:rPr>
              <a:t>the effects of </a:t>
            </a:r>
            <a:r>
              <a:rPr lang="en-US" dirty="0" smtClean="0">
                <a:solidFill>
                  <a:schemeClr val="tx1"/>
                </a:solidFill>
              </a:rPr>
              <a:t>climate change, land use change, and invasive species </a:t>
            </a:r>
            <a:r>
              <a:rPr lang="en-US" dirty="0" smtClean="0">
                <a:solidFill>
                  <a:schemeClr val="tx1"/>
                </a:solidFill>
              </a:rPr>
              <a:t>on ecology</a:t>
            </a:r>
          </a:p>
          <a:p>
            <a:pPr marL="342900" indent="-342900">
              <a:buFont typeface="Arial" panose="020B0604020202020204" pitchFamily="34" charset="0"/>
              <a:buChar char="•"/>
            </a:pPr>
            <a:r>
              <a:rPr lang="en-US" dirty="0">
                <a:solidFill>
                  <a:schemeClr val="tx1"/>
                </a:solidFill>
              </a:rPr>
              <a:t>30-year time Observatory </a:t>
            </a:r>
          </a:p>
          <a:p>
            <a:pPr marL="571500" lvl="1" indent="-342900">
              <a:buFont typeface="Arial" panose="020B0604020202020204" pitchFamily="34" charset="0"/>
              <a:buChar char="•"/>
            </a:pPr>
            <a:r>
              <a:rPr lang="en-US" dirty="0" smtClean="0"/>
              <a:t>2012 - 2017 (Construction Phase)</a:t>
            </a:r>
          </a:p>
          <a:p>
            <a:pPr marL="858838" lvl="2" indent="-342900">
              <a:buFont typeface="Arial" panose="020B0604020202020204" pitchFamily="34" charset="0"/>
              <a:buChar char="•"/>
            </a:pPr>
            <a:r>
              <a:rPr lang="en-US" dirty="0" smtClean="0"/>
              <a:t>Building towers</a:t>
            </a:r>
          </a:p>
          <a:p>
            <a:pPr marL="858838" lvl="2" indent="-342900">
              <a:buFont typeface="Arial" panose="020B0604020202020204" pitchFamily="34" charset="0"/>
              <a:buChar char="•"/>
            </a:pPr>
            <a:r>
              <a:rPr lang="en-US" dirty="0" smtClean="0"/>
              <a:t>Installing sensors</a:t>
            </a:r>
          </a:p>
          <a:p>
            <a:pPr marL="858838" lvl="2" indent="-342900">
              <a:buFont typeface="Arial" panose="020B0604020202020204" pitchFamily="34" charset="0"/>
              <a:buChar char="•"/>
            </a:pPr>
            <a:r>
              <a:rPr lang="en-US" dirty="0" smtClean="0"/>
              <a:t>Algorithm Development</a:t>
            </a:r>
          </a:p>
          <a:p>
            <a:pPr marL="858838" lvl="2" indent="-342900">
              <a:buFont typeface="Arial" panose="020B0604020202020204" pitchFamily="34" charset="0"/>
              <a:buChar char="•"/>
            </a:pPr>
            <a:r>
              <a:rPr lang="en-US" dirty="0" smtClean="0"/>
              <a:t>Data QC development</a:t>
            </a:r>
          </a:p>
          <a:p>
            <a:pPr marL="858838" lvl="2" indent="-342900">
              <a:buFont typeface="Arial" panose="020B0604020202020204" pitchFamily="34" charset="0"/>
              <a:buChar char="•"/>
            </a:pPr>
            <a:r>
              <a:rPr lang="en-US" dirty="0" smtClean="0"/>
              <a:t>Data Commissioning</a:t>
            </a:r>
          </a:p>
          <a:p>
            <a:pPr marL="571500" lvl="1" indent="-342900">
              <a:buFont typeface="Arial" panose="020B0604020202020204" pitchFamily="34" charset="0"/>
              <a:buChar char="•"/>
            </a:pPr>
            <a:r>
              <a:rPr lang="en-US" dirty="0" smtClean="0">
                <a:solidFill>
                  <a:schemeClr val="tx1"/>
                </a:solidFill>
              </a:rPr>
              <a:t>2018 onwards (Operational Phase)</a:t>
            </a:r>
          </a:p>
          <a:p>
            <a:endParaRPr lang="en-US" dirty="0"/>
          </a:p>
        </p:txBody>
      </p:sp>
      <p:pic>
        <p:nvPicPr>
          <p:cNvPr id="8" name="Picture 7"/>
          <p:cNvPicPr>
            <a:picLocks noChangeAspect="1"/>
          </p:cNvPicPr>
          <p:nvPr/>
        </p:nvPicPr>
        <p:blipFill>
          <a:blip r:embed="rId3"/>
          <a:stretch>
            <a:fillRect/>
          </a:stretch>
        </p:blipFill>
        <p:spPr>
          <a:xfrm>
            <a:off x="4752753" y="883177"/>
            <a:ext cx="4167963" cy="5015561"/>
          </a:xfrm>
          <a:prstGeom prst="rect">
            <a:avLst/>
          </a:prstGeom>
        </p:spPr>
      </p:pic>
    </p:spTree>
    <p:extLst>
      <p:ext uri="{BB962C8B-B14F-4D97-AF65-F5344CB8AC3E}">
        <p14:creationId xmlns:p14="http://schemas.microsoft.com/office/powerpoint/2010/main" val="26280029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endParaRPr lang="en-US" sz="3600" i="1" dirty="0"/>
          </a:p>
        </p:txBody>
      </p:sp>
      <p:sp>
        <p:nvSpPr>
          <p:cNvPr id="7" name="Title 1"/>
          <p:cNvSpPr txBox="1">
            <a:spLocks/>
          </p:cNvSpPr>
          <p:nvPr/>
        </p:nvSpPr>
        <p:spPr>
          <a:xfrm>
            <a:off x="295940" y="165721"/>
            <a:ext cx="8029194"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Collecting Environmental Data</a:t>
            </a:r>
            <a:endParaRPr lang="en-US" sz="3600" i="1" dirty="0"/>
          </a:p>
        </p:txBody>
      </p:sp>
      <p:pic>
        <p:nvPicPr>
          <p:cNvPr id="8" name="Picture 7"/>
          <p:cNvPicPr>
            <a:picLocks noChangeAspect="1"/>
          </p:cNvPicPr>
          <p:nvPr/>
        </p:nvPicPr>
        <p:blipFill>
          <a:blip r:embed="rId3"/>
          <a:stretch>
            <a:fillRect/>
          </a:stretch>
        </p:blipFill>
        <p:spPr>
          <a:xfrm>
            <a:off x="5886286" y="980214"/>
            <a:ext cx="1185879" cy="1187383"/>
          </a:xfrm>
          <a:prstGeom prst="rect">
            <a:avLst/>
          </a:prstGeom>
        </p:spPr>
      </p:pic>
      <p:pic>
        <p:nvPicPr>
          <p:cNvPr id="9" name="Picture 8"/>
          <p:cNvPicPr>
            <a:picLocks noChangeAspect="1"/>
          </p:cNvPicPr>
          <p:nvPr/>
        </p:nvPicPr>
        <p:blipFill>
          <a:blip r:embed="rId4"/>
          <a:stretch>
            <a:fillRect/>
          </a:stretch>
        </p:blipFill>
        <p:spPr>
          <a:xfrm>
            <a:off x="7072165" y="1348417"/>
            <a:ext cx="1252969" cy="487064"/>
          </a:xfrm>
          <a:prstGeom prst="rect">
            <a:avLst/>
          </a:prstGeom>
        </p:spPr>
      </p:pic>
      <p:pic>
        <p:nvPicPr>
          <p:cNvPr id="10" name="Picture 9"/>
          <p:cNvPicPr>
            <a:picLocks noChangeAspect="1"/>
          </p:cNvPicPr>
          <p:nvPr/>
        </p:nvPicPr>
        <p:blipFill>
          <a:blip r:embed="rId5"/>
          <a:stretch>
            <a:fillRect/>
          </a:stretch>
        </p:blipFill>
        <p:spPr>
          <a:xfrm>
            <a:off x="295940" y="825905"/>
            <a:ext cx="4023805" cy="5042317"/>
          </a:xfrm>
          <a:prstGeom prst="rect">
            <a:avLst/>
          </a:prstGeom>
        </p:spPr>
      </p:pic>
      <p:sp>
        <p:nvSpPr>
          <p:cNvPr id="11" name="Right Arrow 10"/>
          <p:cNvSpPr/>
          <p:nvPr/>
        </p:nvSpPr>
        <p:spPr bwMode="auto">
          <a:xfrm rot="19937784">
            <a:off x="4318955" y="2113500"/>
            <a:ext cx="1412160" cy="384432"/>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2" name="Picture 11"/>
          <p:cNvPicPr>
            <a:picLocks noChangeAspect="1"/>
          </p:cNvPicPr>
          <p:nvPr/>
        </p:nvPicPr>
        <p:blipFill>
          <a:blip r:embed="rId6"/>
          <a:stretch>
            <a:fillRect/>
          </a:stretch>
        </p:blipFill>
        <p:spPr>
          <a:xfrm>
            <a:off x="5886286" y="2203684"/>
            <a:ext cx="2533747" cy="3529336"/>
          </a:xfrm>
          <a:prstGeom prst="rect">
            <a:avLst/>
          </a:prstGeom>
        </p:spPr>
      </p:pic>
    </p:spTree>
    <p:extLst>
      <p:ext uri="{BB962C8B-B14F-4D97-AF65-F5344CB8AC3E}">
        <p14:creationId xmlns:p14="http://schemas.microsoft.com/office/powerpoint/2010/main" val="9991560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endParaRPr lang="en-US" sz="3600" i="1" dirty="0"/>
          </a:p>
        </p:txBody>
      </p:sp>
      <p:sp>
        <p:nvSpPr>
          <p:cNvPr id="5" name="Rectangle 4"/>
          <p:cNvSpPr/>
          <p:nvPr/>
        </p:nvSpPr>
        <p:spPr>
          <a:xfrm>
            <a:off x="122830" y="747078"/>
            <a:ext cx="9021170" cy="3139321"/>
          </a:xfrm>
          <a:prstGeom prst="rect">
            <a:avLst/>
          </a:prstGeom>
        </p:spPr>
        <p:txBody>
          <a:bodyPr wrap="square">
            <a:spAutoFit/>
          </a:bodyPr>
          <a:lstStyle/>
          <a:p>
            <a:r>
              <a:rPr lang="en-US" dirty="0" smtClean="0">
                <a:solidFill>
                  <a:srgbClr val="444444"/>
                </a:solidFill>
                <a:latin typeface="Source Sans Pro"/>
              </a:rPr>
              <a:t>Multiple data repositories managed by different organizations results in discrepancies in:</a:t>
            </a:r>
          </a:p>
          <a:p>
            <a:pPr marL="285750" indent="-285750">
              <a:buFont typeface="Arial" panose="020B0604020202020204" pitchFamily="34" charset="0"/>
              <a:buChar char="•"/>
            </a:pPr>
            <a:r>
              <a:rPr lang="en-US" dirty="0" smtClean="0">
                <a:solidFill>
                  <a:srgbClr val="444444"/>
                </a:solidFill>
                <a:latin typeface="Source Sans Pro"/>
              </a:rPr>
              <a:t>Nomenclature</a:t>
            </a:r>
          </a:p>
          <a:p>
            <a:pPr marL="285750" indent="-285750">
              <a:buFont typeface="Arial" panose="020B0604020202020204" pitchFamily="34" charset="0"/>
              <a:buChar char="•"/>
            </a:pPr>
            <a:endParaRPr lang="en-US" dirty="0">
              <a:solidFill>
                <a:srgbClr val="444444"/>
              </a:solidFill>
              <a:latin typeface="Source Sans Pro"/>
            </a:endParaRPr>
          </a:p>
          <a:p>
            <a:pPr marL="285750" indent="-285750">
              <a:buFont typeface="Arial" panose="020B0604020202020204" pitchFamily="34" charset="0"/>
              <a:buChar char="•"/>
            </a:pPr>
            <a:endParaRPr lang="en-US" dirty="0" smtClean="0">
              <a:solidFill>
                <a:srgbClr val="444444"/>
              </a:solidFill>
              <a:latin typeface="Source Sans Pro"/>
            </a:endParaRPr>
          </a:p>
          <a:p>
            <a:pPr marL="285750" indent="-285750">
              <a:buFont typeface="Arial" panose="020B0604020202020204" pitchFamily="34" charset="0"/>
              <a:buChar char="•"/>
            </a:pPr>
            <a:endParaRPr lang="en-US" dirty="0">
              <a:solidFill>
                <a:srgbClr val="444444"/>
              </a:solidFill>
              <a:latin typeface="Source Sans Pro"/>
            </a:endParaRPr>
          </a:p>
          <a:p>
            <a:pPr marL="285750" indent="-285750">
              <a:buFont typeface="Arial" panose="020B0604020202020204" pitchFamily="34" charset="0"/>
              <a:buChar char="•"/>
            </a:pPr>
            <a:endParaRPr lang="en-US" dirty="0" smtClean="0">
              <a:solidFill>
                <a:srgbClr val="444444"/>
              </a:solidFill>
              <a:latin typeface="Source Sans Pro"/>
            </a:endParaRPr>
          </a:p>
          <a:p>
            <a:pPr marL="285750" indent="-285750">
              <a:buFont typeface="Arial" panose="020B0604020202020204" pitchFamily="34" charset="0"/>
              <a:buChar char="•"/>
            </a:pPr>
            <a:endParaRPr lang="en-US" dirty="0" smtClean="0">
              <a:solidFill>
                <a:srgbClr val="444444"/>
              </a:solidFill>
              <a:latin typeface="Source Sans Pro"/>
            </a:endParaRPr>
          </a:p>
          <a:p>
            <a:pPr marL="285750" indent="-285750">
              <a:buFont typeface="Arial" panose="020B0604020202020204" pitchFamily="34" charset="0"/>
              <a:buChar char="•"/>
            </a:pPr>
            <a:endParaRPr lang="en-US" dirty="0">
              <a:solidFill>
                <a:srgbClr val="444444"/>
              </a:solidFill>
              <a:latin typeface="Source Sans Pro"/>
            </a:endParaRPr>
          </a:p>
          <a:p>
            <a:pPr marL="285750" indent="-285750">
              <a:buFont typeface="Arial" panose="020B0604020202020204" pitchFamily="34" charset="0"/>
              <a:buChar char="•"/>
            </a:pPr>
            <a:endParaRPr lang="en-US" dirty="0" smtClean="0">
              <a:solidFill>
                <a:srgbClr val="444444"/>
              </a:solidFill>
              <a:latin typeface="Source Sans Pro"/>
            </a:endParaRPr>
          </a:p>
          <a:p>
            <a:pPr marL="285750" indent="-285750">
              <a:buFont typeface="Arial" panose="020B0604020202020204" pitchFamily="34" charset="0"/>
              <a:buChar char="•"/>
            </a:pPr>
            <a:endParaRPr lang="en-US" dirty="0">
              <a:solidFill>
                <a:srgbClr val="444444"/>
              </a:solidFill>
              <a:latin typeface="Source Sans Pro"/>
            </a:endParaRPr>
          </a:p>
        </p:txBody>
      </p:sp>
      <p:sp>
        <p:nvSpPr>
          <p:cNvPr id="7" name="Title 1"/>
          <p:cNvSpPr txBox="1">
            <a:spLocks/>
          </p:cNvSpPr>
          <p:nvPr/>
        </p:nvSpPr>
        <p:spPr>
          <a:xfrm>
            <a:off x="295940" y="165721"/>
            <a:ext cx="8029194"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Storing Environmental Data</a:t>
            </a:r>
            <a:endParaRPr lang="en-US" sz="3600" i="1" dirty="0"/>
          </a:p>
        </p:txBody>
      </p:sp>
      <p:pic>
        <p:nvPicPr>
          <p:cNvPr id="2" name="Picture 1"/>
          <p:cNvPicPr>
            <a:picLocks noChangeAspect="1"/>
          </p:cNvPicPr>
          <p:nvPr/>
        </p:nvPicPr>
        <p:blipFill>
          <a:blip r:embed="rId3"/>
          <a:stretch>
            <a:fillRect/>
          </a:stretch>
        </p:blipFill>
        <p:spPr>
          <a:xfrm>
            <a:off x="295940" y="1653812"/>
            <a:ext cx="4457700" cy="2000250"/>
          </a:xfrm>
          <a:prstGeom prst="rect">
            <a:avLst/>
          </a:prstGeom>
        </p:spPr>
      </p:pic>
    </p:spTree>
    <p:extLst>
      <p:ext uri="{BB962C8B-B14F-4D97-AF65-F5344CB8AC3E}">
        <p14:creationId xmlns:p14="http://schemas.microsoft.com/office/powerpoint/2010/main" val="716765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Use Cases</a:t>
            </a:r>
            <a:endParaRPr lang="en-US" sz="3600" i="1" dirty="0"/>
          </a:p>
        </p:txBody>
      </p:sp>
    </p:spTree>
    <p:extLst>
      <p:ext uri="{BB962C8B-B14F-4D97-AF65-F5344CB8AC3E}">
        <p14:creationId xmlns:p14="http://schemas.microsoft.com/office/powerpoint/2010/main" val="24816991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Vietnam War loop</a:t>
            </a:r>
            <a:endParaRPr lang="en-US" sz="3600"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464" y="882396"/>
            <a:ext cx="6272784" cy="4704588"/>
          </a:xfrm>
          <a:prstGeom prst="rect">
            <a:avLst/>
          </a:prstGeom>
        </p:spPr>
      </p:pic>
    </p:spTree>
    <p:extLst>
      <p:ext uri="{BB962C8B-B14F-4D97-AF65-F5344CB8AC3E}">
        <p14:creationId xmlns:p14="http://schemas.microsoft.com/office/powerpoint/2010/main" val="27034691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GUI</a:t>
            </a:r>
            <a:endParaRPr lang="en-US" sz="3600" i="1" dirty="0"/>
          </a:p>
        </p:txBody>
      </p:sp>
    </p:spTree>
    <p:extLst>
      <p:ext uri="{BB962C8B-B14F-4D97-AF65-F5344CB8AC3E}">
        <p14:creationId xmlns:p14="http://schemas.microsoft.com/office/powerpoint/2010/main" val="1880601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Future Goals</a:t>
            </a:r>
            <a:endParaRPr lang="en-US" sz="3600" i="1" dirty="0"/>
          </a:p>
        </p:txBody>
      </p:sp>
      <p:sp>
        <p:nvSpPr>
          <p:cNvPr id="2" name="Rectangle 1"/>
          <p:cNvSpPr/>
          <p:nvPr/>
        </p:nvSpPr>
        <p:spPr>
          <a:xfrm>
            <a:off x="-4563139" y="4093281"/>
            <a:ext cx="4572000" cy="2031325"/>
          </a:xfrm>
          <a:prstGeom prst="rect">
            <a:avLst/>
          </a:prstGeom>
        </p:spPr>
        <p:txBody>
          <a:bodyPr>
            <a:spAutoFit/>
          </a:bodyPr>
          <a:lstStyle/>
          <a:p>
            <a:r>
              <a:rPr lang="en-US" i="1" dirty="0" smtClean="0">
                <a:solidFill>
                  <a:srgbClr val="444444"/>
                </a:solidFill>
                <a:latin typeface="Source Sans Pro"/>
              </a:rPr>
              <a:t>“NEON’s open-access data, resources and infrastructure will enable scientists, educators, planners, decision makers and the public to map, understand and predict the effects of human activities on ecology and effectively address critical ecological questions and issues.”</a:t>
            </a:r>
            <a:endParaRPr lang="en-US" b="0" i="1" dirty="0">
              <a:solidFill>
                <a:srgbClr val="444444"/>
              </a:solidFill>
              <a:effectLst/>
              <a:latin typeface="Source Sans Pro"/>
            </a:endParaRPr>
          </a:p>
        </p:txBody>
      </p:sp>
      <p:sp>
        <p:nvSpPr>
          <p:cNvPr id="5" name="Rectangle 4"/>
          <p:cNvSpPr/>
          <p:nvPr/>
        </p:nvSpPr>
        <p:spPr>
          <a:xfrm>
            <a:off x="295940" y="747078"/>
            <a:ext cx="8848060" cy="4247317"/>
          </a:xfrm>
          <a:prstGeom prst="rect">
            <a:avLst/>
          </a:prstGeom>
        </p:spPr>
        <p:txBody>
          <a:bodyPr wrap="square">
            <a:spAutoFit/>
          </a:bodyPr>
          <a:lstStyle/>
          <a:p>
            <a:pPr marL="285750" indent="-285750">
              <a:buFont typeface="Arial" panose="020B0604020202020204" pitchFamily="34" charset="0"/>
              <a:buChar char="•"/>
            </a:pPr>
            <a:r>
              <a:rPr lang="en-US" i="1" dirty="0" smtClean="0">
                <a:solidFill>
                  <a:srgbClr val="444444"/>
                </a:solidFill>
                <a:latin typeface="Source Sans Pro"/>
              </a:rPr>
              <a:t>Package updates every 3 to 6 months</a:t>
            </a:r>
          </a:p>
          <a:p>
            <a:pPr marL="285750" indent="-285750">
              <a:buFont typeface="Arial" panose="020B0604020202020204" pitchFamily="34" charset="0"/>
              <a:buChar char="•"/>
            </a:pPr>
            <a:r>
              <a:rPr lang="en-US" b="0" i="1" dirty="0" smtClean="0">
                <a:solidFill>
                  <a:srgbClr val="444444"/>
                </a:solidFill>
                <a:effectLst/>
                <a:latin typeface="Source Sans Pro"/>
              </a:rPr>
              <a:t>New functions to filter data by:</a:t>
            </a:r>
          </a:p>
          <a:p>
            <a:pPr marL="742950" lvl="1" indent="-285750">
              <a:buFont typeface="Arial" panose="020B0604020202020204" pitchFamily="34" charset="0"/>
              <a:buChar char="•"/>
            </a:pPr>
            <a:r>
              <a:rPr lang="en-US" i="1" dirty="0" smtClean="0">
                <a:solidFill>
                  <a:srgbClr val="444444"/>
                </a:solidFill>
                <a:latin typeface="Source Sans Pro"/>
              </a:rPr>
              <a:t>US State</a:t>
            </a:r>
          </a:p>
          <a:p>
            <a:pPr marL="742950" lvl="1" indent="-285750">
              <a:buFont typeface="Arial" panose="020B0604020202020204" pitchFamily="34" charset="0"/>
              <a:buChar char="•"/>
            </a:pPr>
            <a:r>
              <a:rPr lang="en-US" b="0" i="1" dirty="0" smtClean="0">
                <a:solidFill>
                  <a:srgbClr val="444444"/>
                </a:solidFill>
                <a:effectLst/>
                <a:latin typeface="Source Sans Pro"/>
              </a:rPr>
              <a:t>Temporal availability of data</a:t>
            </a:r>
            <a:endParaRPr lang="en-US" i="1" dirty="0">
              <a:solidFill>
                <a:srgbClr val="444444"/>
              </a:solidFill>
              <a:latin typeface="Source Sans Pro"/>
            </a:endParaRPr>
          </a:p>
          <a:p>
            <a:pPr marL="285750" indent="-285750">
              <a:buFont typeface="Arial" panose="020B0604020202020204" pitchFamily="34" charset="0"/>
              <a:buChar char="•"/>
            </a:pPr>
            <a:r>
              <a:rPr lang="en-US" i="1" dirty="0" smtClean="0">
                <a:solidFill>
                  <a:srgbClr val="444444"/>
                </a:solidFill>
                <a:latin typeface="Source Sans Pro"/>
              </a:rPr>
              <a:t>Additions of following networks:</a:t>
            </a:r>
          </a:p>
          <a:p>
            <a:pPr marL="742950" lvl="1" indent="-285750">
              <a:buFont typeface="Arial" panose="020B0604020202020204" pitchFamily="34" charset="0"/>
              <a:buChar char="•"/>
            </a:pPr>
            <a:r>
              <a:rPr lang="en-US" i="1" dirty="0" smtClean="0">
                <a:solidFill>
                  <a:srgbClr val="444444"/>
                </a:solidFill>
                <a:latin typeface="Source Sans Pro"/>
              </a:rPr>
              <a:t>LTER</a:t>
            </a:r>
          </a:p>
          <a:p>
            <a:pPr marL="742950" lvl="1" indent="-285750">
              <a:buFont typeface="Arial" panose="020B0604020202020204" pitchFamily="34" charset="0"/>
              <a:buChar char="•"/>
            </a:pPr>
            <a:r>
              <a:rPr lang="en-US" i="1" dirty="0" smtClean="0">
                <a:solidFill>
                  <a:srgbClr val="444444"/>
                </a:solidFill>
                <a:latin typeface="Source Sans Pro"/>
              </a:rPr>
              <a:t>LTAR</a:t>
            </a:r>
          </a:p>
          <a:p>
            <a:pPr marL="742950" lvl="1" indent="-285750">
              <a:buFont typeface="Arial" panose="020B0604020202020204" pitchFamily="34" charset="0"/>
              <a:buChar char="•"/>
            </a:pPr>
            <a:r>
              <a:rPr lang="en-US" i="1" dirty="0" smtClean="0">
                <a:solidFill>
                  <a:srgbClr val="444444"/>
                </a:solidFill>
                <a:latin typeface="Source Sans Pro"/>
              </a:rPr>
              <a:t>ARM</a:t>
            </a:r>
          </a:p>
          <a:p>
            <a:pPr marL="742950" lvl="1" indent="-285750">
              <a:buFont typeface="Arial" panose="020B0604020202020204" pitchFamily="34" charset="0"/>
              <a:buChar char="•"/>
            </a:pPr>
            <a:r>
              <a:rPr lang="en-US" i="1" dirty="0" smtClean="0">
                <a:solidFill>
                  <a:srgbClr val="444444"/>
                </a:solidFill>
                <a:latin typeface="Source Sans Pro"/>
              </a:rPr>
              <a:t>GNIP</a:t>
            </a:r>
          </a:p>
          <a:p>
            <a:pPr marL="742950" lvl="1" indent="-285750">
              <a:buFont typeface="Arial" panose="020B0604020202020204" pitchFamily="34" charset="0"/>
              <a:buChar char="•"/>
            </a:pPr>
            <a:r>
              <a:rPr lang="en-US" i="1" dirty="0" smtClean="0">
                <a:solidFill>
                  <a:srgbClr val="444444"/>
                </a:solidFill>
                <a:latin typeface="Source Sans Pro"/>
              </a:rPr>
              <a:t>[list other networks]</a:t>
            </a:r>
            <a:endParaRPr lang="en-US" i="1" dirty="0">
              <a:solidFill>
                <a:srgbClr val="444444"/>
              </a:solidFill>
              <a:latin typeface="Source Sans Pro"/>
            </a:endParaRPr>
          </a:p>
          <a:p>
            <a:pPr marL="285750" indent="-285750">
              <a:buFont typeface="Arial" panose="020B0604020202020204" pitchFamily="34" charset="0"/>
              <a:buChar char="•"/>
            </a:pPr>
            <a:r>
              <a:rPr lang="en-US" i="1" dirty="0" smtClean="0">
                <a:solidFill>
                  <a:srgbClr val="444444"/>
                </a:solidFill>
                <a:latin typeface="Source Sans Pro"/>
              </a:rPr>
              <a:t>Data downloads and merging (link metScanR to other R packages):</a:t>
            </a:r>
          </a:p>
          <a:p>
            <a:pPr marL="742950" lvl="1" indent="-285750">
              <a:buFont typeface="Arial" panose="020B0604020202020204" pitchFamily="34" charset="0"/>
              <a:buChar char="•"/>
            </a:pPr>
            <a:r>
              <a:rPr lang="en-US" i="1" dirty="0" smtClean="0">
                <a:solidFill>
                  <a:srgbClr val="444444"/>
                </a:solidFill>
                <a:latin typeface="Source Sans Pro"/>
              </a:rPr>
              <a:t>RNRCS – NRCS data</a:t>
            </a:r>
          </a:p>
          <a:p>
            <a:pPr marL="742950" lvl="1" indent="-285750">
              <a:buFont typeface="Arial" panose="020B0604020202020204" pitchFamily="34" charset="0"/>
              <a:buChar char="•"/>
            </a:pPr>
            <a:r>
              <a:rPr lang="en-US" i="1" dirty="0" err="1" smtClean="0">
                <a:solidFill>
                  <a:srgbClr val="444444"/>
                </a:solidFill>
                <a:latin typeface="Source Sans Pro"/>
              </a:rPr>
              <a:t>nneo</a:t>
            </a:r>
            <a:r>
              <a:rPr lang="en-US" i="1" dirty="0" smtClean="0">
                <a:solidFill>
                  <a:srgbClr val="444444"/>
                </a:solidFill>
                <a:latin typeface="Source Sans Pro"/>
              </a:rPr>
              <a:t> – NEON data</a:t>
            </a:r>
          </a:p>
          <a:p>
            <a:pPr marL="742950" lvl="1" indent="-285750">
              <a:buFont typeface="Arial" panose="020B0604020202020204" pitchFamily="34" charset="0"/>
              <a:buChar char="•"/>
            </a:pPr>
            <a:r>
              <a:rPr lang="en-US" i="1" dirty="0" err="1" smtClean="0">
                <a:solidFill>
                  <a:srgbClr val="444444"/>
                </a:solidFill>
                <a:latin typeface="Source Sans Pro"/>
              </a:rPr>
              <a:t>rnoaa</a:t>
            </a:r>
            <a:r>
              <a:rPr lang="en-US" i="1" dirty="0" smtClean="0">
                <a:solidFill>
                  <a:srgbClr val="444444"/>
                </a:solidFill>
                <a:latin typeface="Source Sans Pro"/>
              </a:rPr>
              <a:t> – NOAA / HOMR data </a:t>
            </a:r>
            <a:endParaRPr lang="en-US" i="1" dirty="0">
              <a:solidFill>
                <a:srgbClr val="444444"/>
              </a:solidFill>
              <a:latin typeface="Source Sans Pro"/>
            </a:endParaRPr>
          </a:p>
          <a:p>
            <a:pPr marL="285750" indent="-285750">
              <a:buFont typeface="Arial" panose="020B0604020202020204" pitchFamily="34" charset="0"/>
              <a:buChar char="•"/>
            </a:pPr>
            <a:endParaRPr lang="en-US" i="1" dirty="0" smtClean="0">
              <a:solidFill>
                <a:srgbClr val="444444"/>
              </a:solidFill>
              <a:latin typeface="Source Sans Pro"/>
            </a:endParaRPr>
          </a:p>
        </p:txBody>
      </p:sp>
    </p:spTree>
    <p:extLst>
      <p:ext uri="{BB962C8B-B14F-4D97-AF65-F5344CB8AC3E}">
        <p14:creationId xmlns:p14="http://schemas.microsoft.com/office/powerpoint/2010/main" val="31629897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8031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9031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data commissioning</a:t>
            </a:r>
            <a:endParaRPr lang="en-US" sz="3600" dirty="0"/>
          </a:p>
        </p:txBody>
      </p:sp>
      <p:sp>
        <p:nvSpPr>
          <p:cNvPr id="2" name="Rectangle 1"/>
          <p:cNvSpPr/>
          <p:nvPr/>
        </p:nvSpPr>
        <p:spPr>
          <a:xfrm>
            <a:off x="267494" y="661784"/>
            <a:ext cx="8465288" cy="1477328"/>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Instrumented Systems (IS) Commissioning examines NEON data health </a:t>
            </a:r>
            <a:r>
              <a:rPr lang="en-US" dirty="0" smtClean="0">
                <a:latin typeface="Times New Roman" panose="02020603050405020304" pitchFamily="18" charset="0"/>
                <a:ea typeface="Times New Roman" panose="02020603050405020304" pitchFamily="18" charset="0"/>
              </a:rPr>
              <a:t>by: </a:t>
            </a:r>
            <a:endParaRPr lang="en-US" dirty="0">
              <a:latin typeface="Times New Roman" panose="02020603050405020304" pitchFamily="18"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Verifying data quantity </a:t>
            </a:r>
            <a:r>
              <a:rPr lang="en-US" dirty="0" smtClean="0">
                <a:latin typeface="Times New Roman" panose="02020603050405020304" pitchFamily="18" charset="0"/>
                <a:ea typeface="Times New Roman" panose="02020603050405020304" pitchFamily="18" charset="0"/>
              </a:rPr>
              <a:t>(&gt; 95</a:t>
            </a:r>
            <a:r>
              <a:rPr lang="en-US" dirty="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rPr>
              <a:t>availability)</a:t>
            </a:r>
            <a:endParaRPr lang="en-US" dirty="0">
              <a:latin typeface="Times New Roman" panose="02020603050405020304" pitchFamily="18"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Verifying data validity with internal quality reporting </a:t>
            </a:r>
            <a:r>
              <a:rPr lang="en-US" dirty="0" smtClean="0">
                <a:latin typeface="Times New Roman" panose="02020603050405020304" pitchFamily="18" charset="0"/>
                <a:ea typeface="Times New Roman" panose="02020603050405020304" pitchFamily="18" charset="0"/>
              </a:rPr>
              <a:t>(&gt; 90</a:t>
            </a:r>
            <a:r>
              <a:rPr lang="en-US" dirty="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rPr>
              <a:t>pass QC tests)</a:t>
            </a: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Examining </a:t>
            </a:r>
            <a:r>
              <a:rPr lang="en-US" dirty="0" smtClean="0">
                <a:latin typeface="Times New Roman" panose="02020603050405020304" pitchFamily="18" charset="0"/>
                <a:ea typeface="Times New Roman" panose="02020603050405020304" pitchFamily="18" charset="0"/>
              </a:rPr>
              <a:t>the health </a:t>
            </a:r>
            <a:r>
              <a:rPr lang="en-US" dirty="0">
                <a:latin typeface="Times New Roman" panose="02020603050405020304" pitchFamily="18" charset="0"/>
                <a:ea typeface="Times New Roman" panose="02020603050405020304" pitchFamily="18" charset="0"/>
              </a:rPr>
              <a:t>of data </a:t>
            </a:r>
            <a:r>
              <a:rPr lang="en-US" dirty="0" smtClean="0">
                <a:latin typeface="Times New Roman" panose="02020603050405020304" pitchFamily="18" charset="0"/>
                <a:ea typeface="Times New Roman" panose="02020603050405020304" pitchFamily="18" charset="0"/>
              </a:rPr>
              <a:t>loggers</a:t>
            </a:r>
          </a:p>
          <a:p>
            <a:pPr marL="342900" indent="-342900">
              <a:buSzPts val="1000"/>
              <a:buFont typeface="Symbol" panose="05050102010706020507" pitchFamily="18" charset="2"/>
              <a:buChar char=""/>
              <a:tabLst>
                <a:tab pos="457200" algn="l"/>
              </a:tabLst>
            </a:pPr>
            <a:r>
              <a:rPr lang="en-US" dirty="0" smtClean="0">
                <a:latin typeface="Times New Roman" panose="02020603050405020304" pitchFamily="18" charset="0"/>
                <a:ea typeface="Times New Roman" panose="02020603050405020304" pitchFamily="18" charset="0"/>
              </a:rPr>
              <a:t>Examining correlations of data at different measurement heights</a:t>
            </a:r>
            <a:endParaRPr lang="en-US" dirty="0">
              <a:latin typeface="Times New Roman" panose="02020603050405020304" pitchFamily="18" charset="0"/>
              <a:ea typeface="Calibri" panose="020F0502020204030204" pitchFamily="34" charset="0"/>
            </a:endParaRPr>
          </a:p>
        </p:txBody>
      </p:sp>
      <p:pic>
        <p:nvPicPr>
          <p:cNvPr id="5" name="Picture 4"/>
          <p:cNvPicPr>
            <a:picLocks noChangeAspect="1"/>
          </p:cNvPicPr>
          <p:nvPr/>
        </p:nvPicPr>
        <p:blipFill>
          <a:blip r:embed="rId3"/>
          <a:stretch>
            <a:fillRect/>
          </a:stretch>
        </p:blipFill>
        <p:spPr>
          <a:xfrm>
            <a:off x="598034" y="2682005"/>
            <a:ext cx="4796926" cy="2887438"/>
          </a:xfrm>
          <a:prstGeom prst="rect">
            <a:avLst/>
          </a:prstGeom>
        </p:spPr>
      </p:pic>
      <p:sp>
        <p:nvSpPr>
          <p:cNvPr id="18" name="TextBox 17"/>
          <p:cNvSpPr txBox="1"/>
          <p:nvPr/>
        </p:nvSpPr>
        <p:spPr>
          <a:xfrm>
            <a:off x="2757489" y="5581422"/>
            <a:ext cx="478016" cy="253916"/>
          </a:xfrm>
          <a:prstGeom prst="rect">
            <a:avLst/>
          </a:prstGeom>
          <a:noFill/>
        </p:spPr>
        <p:txBody>
          <a:bodyPr wrap="square" rtlCol="0">
            <a:spAutoFit/>
          </a:bodyPr>
          <a:lstStyle/>
          <a:p>
            <a:r>
              <a:rPr lang="en-US" sz="1050" b="1" dirty="0" smtClean="0"/>
              <a:t>Date</a:t>
            </a:r>
            <a:endParaRPr lang="en-US" sz="1050" b="1" dirty="0"/>
          </a:p>
        </p:txBody>
      </p:sp>
      <p:sp>
        <p:nvSpPr>
          <p:cNvPr id="19" name="TextBox 18"/>
          <p:cNvSpPr txBox="1"/>
          <p:nvPr/>
        </p:nvSpPr>
        <p:spPr>
          <a:xfrm>
            <a:off x="267494" y="3871808"/>
            <a:ext cx="330540" cy="253916"/>
          </a:xfrm>
          <a:prstGeom prst="rect">
            <a:avLst/>
          </a:prstGeom>
          <a:noFill/>
        </p:spPr>
        <p:txBody>
          <a:bodyPr wrap="none" rtlCol="0">
            <a:spAutoFit/>
          </a:bodyPr>
          <a:lstStyle/>
          <a:p>
            <a:r>
              <a:rPr lang="en-US" sz="1050" b="1" dirty="0" smtClean="0">
                <a:latin typeface="Times New Roman" panose="02020603050405020304" pitchFamily="18" charset="0"/>
                <a:cs typeface="Times New Roman" panose="02020603050405020304" pitchFamily="18" charset="0"/>
              </a:rPr>
              <a:t>℃</a:t>
            </a:r>
            <a:endParaRPr lang="en-US" sz="1050" b="1" dirty="0"/>
          </a:p>
        </p:txBody>
      </p:sp>
      <p:sp>
        <p:nvSpPr>
          <p:cNvPr id="7" name="TextBox 6"/>
          <p:cNvSpPr txBox="1"/>
          <p:nvPr/>
        </p:nvSpPr>
        <p:spPr>
          <a:xfrm>
            <a:off x="5282654" y="3785006"/>
            <a:ext cx="497252" cy="261610"/>
          </a:xfrm>
          <a:prstGeom prst="rect">
            <a:avLst/>
          </a:prstGeom>
          <a:noFill/>
        </p:spPr>
        <p:txBody>
          <a:bodyPr wrap="none" rtlCol="0">
            <a:spAutoFit/>
          </a:bodyPr>
          <a:lstStyle/>
          <a:p>
            <a:r>
              <a:rPr lang="en-US" sz="1050" dirty="0" smtClean="0"/>
              <a:t>ML 1</a:t>
            </a:r>
            <a:endParaRPr lang="en-US" sz="1050" dirty="0"/>
          </a:p>
        </p:txBody>
      </p:sp>
      <p:sp>
        <p:nvSpPr>
          <p:cNvPr id="21" name="TextBox 20"/>
          <p:cNvSpPr txBox="1"/>
          <p:nvPr/>
        </p:nvSpPr>
        <p:spPr>
          <a:xfrm>
            <a:off x="5282654" y="3925787"/>
            <a:ext cx="497252" cy="261610"/>
          </a:xfrm>
          <a:prstGeom prst="rect">
            <a:avLst/>
          </a:prstGeom>
          <a:noFill/>
        </p:spPr>
        <p:txBody>
          <a:bodyPr wrap="none" rtlCol="0">
            <a:spAutoFit/>
          </a:bodyPr>
          <a:lstStyle/>
          <a:p>
            <a:r>
              <a:rPr lang="en-US" sz="1050" dirty="0" smtClean="0"/>
              <a:t>ML 2</a:t>
            </a:r>
            <a:endParaRPr lang="en-US" sz="1050" dirty="0"/>
          </a:p>
        </p:txBody>
      </p:sp>
      <p:sp>
        <p:nvSpPr>
          <p:cNvPr id="22" name="TextBox 21"/>
          <p:cNvSpPr txBox="1"/>
          <p:nvPr/>
        </p:nvSpPr>
        <p:spPr>
          <a:xfrm>
            <a:off x="5282654" y="4084284"/>
            <a:ext cx="497252" cy="261610"/>
          </a:xfrm>
          <a:prstGeom prst="rect">
            <a:avLst/>
          </a:prstGeom>
          <a:noFill/>
        </p:spPr>
        <p:txBody>
          <a:bodyPr wrap="none" rtlCol="0">
            <a:spAutoFit/>
          </a:bodyPr>
          <a:lstStyle/>
          <a:p>
            <a:r>
              <a:rPr lang="en-US" sz="1050" dirty="0" smtClean="0"/>
              <a:t>ML 3</a:t>
            </a:r>
            <a:endParaRPr lang="en-US" sz="1050" dirty="0"/>
          </a:p>
        </p:txBody>
      </p:sp>
      <p:sp>
        <p:nvSpPr>
          <p:cNvPr id="24" name="TextBox 23"/>
          <p:cNvSpPr txBox="1"/>
          <p:nvPr/>
        </p:nvSpPr>
        <p:spPr>
          <a:xfrm>
            <a:off x="5282654" y="4242780"/>
            <a:ext cx="497252" cy="261610"/>
          </a:xfrm>
          <a:prstGeom prst="rect">
            <a:avLst/>
          </a:prstGeom>
          <a:noFill/>
        </p:spPr>
        <p:txBody>
          <a:bodyPr wrap="none" rtlCol="0">
            <a:spAutoFit/>
          </a:bodyPr>
          <a:lstStyle/>
          <a:p>
            <a:r>
              <a:rPr lang="en-US" sz="1050" dirty="0" smtClean="0"/>
              <a:t>ML 4</a:t>
            </a:r>
            <a:endParaRPr lang="en-US" sz="1050" dirty="0"/>
          </a:p>
        </p:txBody>
      </p:sp>
      <p:sp>
        <p:nvSpPr>
          <p:cNvPr id="28" name="TextBox 27"/>
          <p:cNvSpPr txBox="1"/>
          <p:nvPr/>
        </p:nvSpPr>
        <p:spPr>
          <a:xfrm>
            <a:off x="598034" y="2488862"/>
            <a:ext cx="994183" cy="253916"/>
          </a:xfrm>
          <a:prstGeom prst="rect">
            <a:avLst/>
          </a:prstGeom>
          <a:noFill/>
        </p:spPr>
        <p:txBody>
          <a:bodyPr wrap="none" rtlCol="0">
            <a:spAutoFit/>
          </a:bodyPr>
          <a:lstStyle/>
          <a:p>
            <a:r>
              <a:rPr lang="en-US" sz="1050" dirty="0" smtClean="0"/>
              <a:t>NEON-CPER</a:t>
            </a:r>
            <a:endParaRPr lang="en-US" sz="1050" dirty="0"/>
          </a:p>
        </p:txBody>
      </p:sp>
      <p:pic>
        <p:nvPicPr>
          <p:cNvPr id="8" name="Picture 7"/>
          <p:cNvPicPr>
            <a:picLocks noChangeAspect="1"/>
          </p:cNvPicPr>
          <p:nvPr/>
        </p:nvPicPr>
        <p:blipFill>
          <a:blip r:embed="rId4"/>
          <a:stretch>
            <a:fillRect/>
          </a:stretch>
        </p:blipFill>
        <p:spPr>
          <a:xfrm>
            <a:off x="5779907" y="2139112"/>
            <a:ext cx="3110054" cy="3563494"/>
          </a:xfrm>
          <a:prstGeom prst="rect">
            <a:avLst/>
          </a:prstGeom>
        </p:spPr>
      </p:pic>
    </p:spTree>
    <p:extLst>
      <p:ext uri="{BB962C8B-B14F-4D97-AF65-F5344CB8AC3E}">
        <p14:creationId xmlns:p14="http://schemas.microsoft.com/office/powerpoint/2010/main" val="22006857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95889" y="1247358"/>
            <a:ext cx="6042844" cy="2371408"/>
          </a:xfrm>
          <a:prstGeom prst="rect">
            <a:avLst/>
          </a:prstGeom>
        </p:spPr>
      </p:pic>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data commissioning</a:t>
            </a:r>
            <a:endParaRPr lang="en-US" sz="3600" dirty="0"/>
          </a:p>
        </p:txBody>
      </p:sp>
      <p:sp>
        <p:nvSpPr>
          <p:cNvPr id="2" name="Rectangle 1"/>
          <p:cNvSpPr/>
          <p:nvPr/>
        </p:nvSpPr>
        <p:spPr>
          <a:xfrm>
            <a:off x="295940" y="837785"/>
            <a:ext cx="8465288" cy="369332"/>
          </a:xfrm>
          <a:prstGeom prst="rect">
            <a:avLst/>
          </a:prstGeom>
        </p:spPr>
        <p:txBody>
          <a:bodyPr wrap="square">
            <a:sp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dirty="0" smtClean="0">
                <a:latin typeface="Times New Roman" panose="02020603050405020304" pitchFamily="18" charset="0"/>
                <a:ea typeface="Times New Roman" panose="02020603050405020304" pitchFamily="18" charset="0"/>
              </a:rPr>
              <a:t>Examining correlations between </a:t>
            </a:r>
            <a:r>
              <a:rPr lang="en-US" dirty="0">
                <a:latin typeface="Times New Roman" panose="02020603050405020304" pitchFamily="18" charset="0"/>
                <a:ea typeface="Times New Roman" panose="02020603050405020304" pitchFamily="18" charset="0"/>
              </a:rPr>
              <a:t>NEON </a:t>
            </a:r>
            <a:r>
              <a:rPr lang="en-US" dirty="0" smtClean="0">
                <a:latin typeface="Times New Roman" panose="02020603050405020304" pitchFamily="18" charset="0"/>
                <a:ea typeface="Times New Roman" panose="02020603050405020304" pitchFamily="18" charset="0"/>
              </a:rPr>
              <a:t>data and data from nearby non-NEON sites</a:t>
            </a:r>
            <a:endParaRPr lang="en-US" dirty="0">
              <a:latin typeface="Times New Roman" panose="02020603050405020304" pitchFamily="18" charset="0"/>
              <a:ea typeface="Calibri" panose="020F0502020204030204" pitchFamily="34" charset="0"/>
            </a:endParaRPr>
          </a:p>
        </p:txBody>
      </p:sp>
      <p:sp>
        <p:nvSpPr>
          <p:cNvPr id="3" name="Rectangle 2"/>
          <p:cNvSpPr/>
          <p:nvPr/>
        </p:nvSpPr>
        <p:spPr bwMode="auto">
          <a:xfrm>
            <a:off x="191386" y="836586"/>
            <a:ext cx="8569842" cy="361507"/>
          </a:xfrm>
          <a:prstGeom prst="rect">
            <a:avLst/>
          </a:prstGeom>
          <a:noFill/>
          <a:ln w="254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46" name="Straight Arrow Connector 45"/>
          <p:cNvCxnSpPr/>
          <p:nvPr/>
        </p:nvCxnSpPr>
        <p:spPr>
          <a:xfrm flipH="1">
            <a:off x="666307" y="1184931"/>
            <a:ext cx="7088" cy="33103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8474149" y="1196518"/>
            <a:ext cx="7088" cy="33103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stretch>
            <a:fillRect/>
          </a:stretch>
        </p:blipFill>
        <p:spPr>
          <a:xfrm>
            <a:off x="5254859" y="3618766"/>
            <a:ext cx="3226378" cy="2160010"/>
          </a:xfrm>
          <a:prstGeom prst="rect">
            <a:avLst/>
          </a:prstGeom>
        </p:spPr>
      </p:pic>
      <p:sp>
        <p:nvSpPr>
          <p:cNvPr id="9" name="TextBox 8"/>
          <p:cNvSpPr txBox="1"/>
          <p:nvPr/>
        </p:nvSpPr>
        <p:spPr>
          <a:xfrm rot="16200000">
            <a:off x="4708716" y="4467750"/>
            <a:ext cx="939681" cy="261610"/>
          </a:xfrm>
          <a:prstGeom prst="rect">
            <a:avLst/>
          </a:prstGeom>
          <a:noFill/>
        </p:spPr>
        <p:txBody>
          <a:bodyPr wrap="none" rtlCol="0">
            <a:spAutoFit/>
          </a:bodyPr>
          <a:lstStyle/>
          <a:p>
            <a:r>
              <a:rPr lang="en-US" sz="1050" b="1" dirty="0" smtClean="0"/>
              <a:t>SCAN-2197</a:t>
            </a:r>
            <a:endParaRPr lang="en-US" sz="1050" b="1" dirty="0"/>
          </a:p>
        </p:txBody>
      </p:sp>
      <p:sp>
        <p:nvSpPr>
          <p:cNvPr id="24" name="TextBox 23"/>
          <p:cNvSpPr txBox="1"/>
          <p:nvPr/>
        </p:nvSpPr>
        <p:spPr>
          <a:xfrm>
            <a:off x="6449359" y="5731146"/>
            <a:ext cx="994183" cy="253916"/>
          </a:xfrm>
          <a:prstGeom prst="rect">
            <a:avLst/>
          </a:prstGeom>
          <a:noFill/>
        </p:spPr>
        <p:txBody>
          <a:bodyPr wrap="none" rtlCol="0">
            <a:spAutoFit/>
          </a:bodyPr>
          <a:lstStyle/>
          <a:p>
            <a:r>
              <a:rPr lang="en-US" sz="1050" b="1" dirty="0" smtClean="0"/>
              <a:t>NEON-CPER</a:t>
            </a:r>
            <a:endParaRPr lang="en-US" sz="1050" b="1" dirty="0"/>
          </a:p>
        </p:txBody>
      </p:sp>
      <p:pic>
        <p:nvPicPr>
          <p:cNvPr id="13" name="Picture 12"/>
          <p:cNvPicPr>
            <a:picLocks noChangeAspect="1"/>
          </p:cNvPicPr>
          <p:nvPr/>
        </p:nvPicPr>
        <p:blipFill>
          <a:blip r:embed="rId5"/>
          <a:stretch>
            <a:fillRect/>
          </a:stretch>
        </p:blipFill>
        <p:spPr>
          <a:xfrm>
            <a:off x="619847" y="3618766"/>
            <a:ext cx="3419503" cy="2186602"/>
          </a:xfrm>
          <a:prstGeom prst="rect">
            <a:avLst/>
          </a:prstGeom>
        </p:spPr>
      </p:pic>
      <p:sp>
        <p:nvSpPr>
          <p:cNvPr id="28" name="TextBox 27"/>
          <p:cNvSpPr txBox="1"/>
          <p:nvPr/>
        </p:nvSpPr>
        <p:spPr>
          <a:xfrm>
            <a:off x="1832506" y="5752857"/>
            <a:ext cx="478016" cy="253916"/>
          </a:xfrm>
          <a:prstGeom prst="rect">
            <a:avLst/>
          </a:prstGeom>
          <a:noFill/>
        </p:spPr>
        <p:txBody>
          <a:bodyPr wrap="none" rtlCol="0">
            <a:spAutoFit/>
          </a:bodyPr>
          <a:lstStyle/>
          <a:p>
            <a:r>
              <a:rPr lang="en-US" sz="1050" b="1" dirty="0" smtClean="0"/>
              <a:t>Date</a:t>
            </a:r>
            <a:endParaRPr lang="en-US" sz="1050" b="1" dirty="0"/>
          </a:p>
        </p:txBody>
      </p:sp>
      <p:sp>
        <p:nvSpPr>
          <p:cNvPr id="30" name="TextBox 29"/>
          <p:cNvSpPr txBox="1"/>
          <p:nvPr/>
        </p:nvSpPr>
        <p:spPr>
          <a:xfrm>
            <a:off x="3941586" y="4370408"/>
            <a:ext cx="994183" cy="253916"/>
          </a:xfrm>
          <a:prstGeom prst="rect">
            <a:avLst/>
          </a:prstGeom>
          <a:noFill/>
        </p:spPr>
        <p:txBody>
          <a:bodyPr wrap="none" rtlCol="0">
            <a:spAutoFit/>
          </a:bodyPr>
          <a:lstStyle/>
          <a:p>
            <a:r>
              <a:rPr lang="en-US" sz="1050" b="1" dirty="0" smtClean="0"/>
              <a:t>NEON-CPER</a:t>
            </a:r>
            <a:endParaRPr lang="en-US" sz="1050" b="1" dirty="0"/>
          </a:p>
        </p:txBody>
      </p:sp>
      <p:sp>
        <p:nvSpPr>
          <p:cNvPr id="31" name="TextBox 30"/>
          <p:cNvSpPr txBox="1"/>
          <p:nvPr/>
        </p:nvSpPr>
        <p:spPr>
          <a:xfrm>
            <a:off x="3941586" y="4638937"/>
            <a:ext cx="939681" cy="261610"/>
          </a:xfrm>
          <a:prstGeom prst="rect">
            <a:avLst/>
          </a:prstGeom>
          <a:noFill/>
        </p:spPr>
        <p:txBody>
          <a:bodyPr wrap="none" rtlCol="0">
            <a:spAutoFit/>
          </a:bodyPr>
          <a:lstStyle/>
          <a:p>
            <a:r>
              <a:rPr lang="en-US" sz="1050" b="1" dirty="0" smtClean="0"/>
              <a:t>SCAN-2197</a:t>
            </a:r>
            <a:endParaRPr lang="en-US" sz="1050" b="1" dirty="0"/>
          </a:p>
        </p:txBody>
      </p:sp>
      <p:sp>
        <p:nvSpPr>
          <p:cNvPr id="32" name="TextBox 31"/>
          <p:cNvSpPr txBox="1"/>
          <p:nvPr/>
        </p:nvSpPr>
        <p:spPr>
          <a:xfrm>
            <a:off x="371335" y="4471596"/>
            <a:ext cx="330540" cy="253916"/>
          </a:xfrm>
          <a:prstGeom prst="rect">
            <a:avLst/>
          </a:prstGeom>
          <a:noFill/>
        </p:spPr>
        <p:txBody>
          <a:bodyPr wrap="none" rtlCol="0">
            <a:spAutoFit/>
          </a:bodyPr>
          <a:lstStyle/>
          <a:p>
            <a:r>
              <a:rPr lang="en-US" sz="1050" b="1" dirty="0" smtClean="0">
                <a:latin typeface="Times New Roman" panose="02020603050405020304" pitchFamily="18" charset="0"/>
                <a:cs typeface="Times New Roman" panose="02020603050405020304" pitchFamily="18" charset="0"/>
              </a:rPr>
              <a:t>℃</a:t>
            </a:r>
            <a:endParaRPr lang="en-US" sz="1050" b="1" dirty="0"/>
          </a:p>
        </p:txBody>
      </p:sp>
    </p:spTree>
    <p:extLst>
      <p:ext uri="{BB962C8B-B14F-4D97-AF65-F5344CB8AC3E}">
        <p14:creationId xmlns:p14="http://schemas.microsoft.com/office/powerpoint/2010/main" val="2917378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The Bigger </a:t>
            </a:r>
            <a:r>
              <a:rPr lang="en-US" sz="3600" i="1" dirty="0"/>
              <a:t>P</a:t>
            </a:r>
            <a:r>
              <a:rPr lang="en-US" sz="3600" i="1" dirty="0" smtClean="0"/>
              <a:t>icture</a:t>
            </a:r>
            <a:endParaRPr lang="en-US" sz="3600" i="1" dirty="0"/>
          </a:p>
        </p:txBody>
      </p:sp>
      <p:sp>
        <p:nvSpPr>
          <p:cNvPr id="4" name="Rectangle 3"/>
          <p:cNvSpPr/>
          <p:nvPr/>
        </p:nvSpPr>
        <p:spPr>
          <a:xfrm>
            <a:off x="1979464" y="2099741"/>
            <a:ext cx="5107136" cy="738664"/>
          </a:xfrm>
          <a:prstGeom prst="rect">
            <a:avLst/>
          </a:prstGeom>
        </p:spPr>
        <p:txBody>
          <a:bodyPr wrap="square">
            <a:spAutoFit/>
          </a:bodyPr>
          <a:lstStyle/>
          <a:p>
            <a:r>
              <a:rPr lang="en-US" sz="2400" b="1" dirty="0" smtClean="0"/>
              <a:t>Need accurate </a:t>
            </a:r>
            <a:r>
              <a:rPr lang="en-US" sz="2400" b="1" dirty="0" smtClean="0"/>
              <a:t>station metadata!!</a:t>
            </a:r>
          </a:p>
          <a:p>
            <a:pPr marL="285750" indent="-285750">
              <a:buFont typeface="Arial" panose="020B0604020202020204" pitchFamily="34" charset="0"/>
              <a:buChar char="•"/>
            </a:pPr>
            <a:endParaRPr lang="en-US" dirty="0"/>
          </a:p>
        </p:txBody>
      </p:sp>
      <p:sp>
        <p:nvSpPr>
          <p:cNvPr id="17" name="Rectangle 16"/>
          <p:cNvSpPr/>
          <p:nvPr/>
        </p:nvSpPr>
        <p:spPr>
          <a:xfrm>
            <a:off x="295940" y="1010447"/>
            <a:ext cx="8291012" cy="984885"/>
          </a:xfrm>
          <a:prstGeom prst="rect">
            <a:avLst/>
          </a:prstGeom>
        </p:spPr>
        <p:txBody>
          <a:bodyPr wrap="square">
            <a:spAutoFit/>
          </a:bodyPr>
          <a:lstStyle/>
          <a:p>
            <a:r>
              <a:rPr lang="en-US" sz="2000" dirty="0" smtClean="0"/>
              <a:t>I need </a:t>
            </a:r>
            <a:r>
              <a:rPr lang="en-US" sz="2000" u="sng" dirty="0" smtClean="0"/>
              <a:t> </a:t>
            </a:r>
            <a:r>
              <a:rPr lang="en-US" sz="2000" i="1" u="sng" dirty="0" smtClean="0"/>
              <a:t>[environmental phenomena] </a:t>
            </a:r>
            <a:r>
              <a:rPr lang="en-US" sz="2000" i="1" dirty="0" smtClean="0"/>
              <a:t> </a:t>
            </a:r>
            <a:r>
              <a:rPr lang="en-US" sz="2000" dirty="0" smtClean="0"/>
              <a:t>data from </a:t>
            </a:r>
            <a:r>
              <a:rPr lang="en-US" sz="2000" i="1" u="sng" dirty="0" smtClean="0"/>
              <a:t>[spatial region of interest]</a:t>
            </a:r>
            <a:r>
              <a:rPr lang="en-US" sz="2000" dirty="0" smtClean="0"/>
              <a:t> </a:t>
            </a:r>
          </a:p>
          <a:p>
            <a:r>
              <a:rPr lang="en-US" sz="2000" dirty="0" smtClean="0"/>
              <a:t>observed between </a:t>
            </a:r>
            <a:r>
              <a:rPr lang="en-US" sz="2000" i="1" u="sng" dirty="0" smtClean="0"/>
              <a:t>[start date] </a:t>
            </a:r>
            <a:r>
              <a:rPr lang="en-US" sz="2000" dirty="0" smtClean="0"/>
              <a:t>to </a:t>
            </a:r>
            <a:r>
              <a:rPr lang="en-US" sz="2000" i="1" u="sng" dirty="0" smtClean="0"/>
              <a:t>[end date]</a:t>
            </a:r>
            <a:r>
              <a:rPr lang="en-US" sz="2000" dirty="0" smtClean="0"/>
              <a:t>.</a:t>
            </a:r>
            <a:r>
              <a:rPr lang="en-US" sz="2000" i="1" u="sng" dirty="0" smtClean="0"/>
              <a:t>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656857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The Bigger </a:t>
            </a:r>
            <a:r>
              <a:rPr lang="en-US" sz="3600" i="1" dirty="0"/>
              <a:t>P</a:t>
            </a:r>
            <a:r>
              <a:rPr lang="en-US" sz="3600" i="1" dirty="0" smtClean="0"/>
              <a:t>icture</a:t>
            </a:r>
            <a:endParaRPr lang="en-US" sz="3600" i="1" dirty="0"/>
          </a:p>
        </p:txBody>
      </p:sp>
      <p:sp>
        <p:nvSpPr>
          <p:cNvPr id="4" name="Rectangle 3"/>
          <p:cNvSpPr/>
          <p:nvPr/>
        </p:nvSpPr>
        <p:spPr>
          <a:xfrm>
            <a:off x="1979464" y="2099741"/>
            <a:ext cx="5107136" cy="738664"/>
          </a:xfrm>
          <a:prstGeom prst="rect">
            <a:avLst/>
          </a:prstGeom>
        </p:spPr>
        <p:txBody>
          <a:bodyPr wrap="square">
            <a:spAutoFit/>
          </a:bodyPr>
          <a:lstStyle/>
          <a:p>
            <a:r>
              <a:rPr lang="en-US" sz="2400" b="1" dirty="0" smtClean="0"/>
              <a:t>Need accurate station metadata!!</a:t>
            </a:r>
          </a:p>
          <a:p>
            <a:pPr marL="285750" indent="-285750">
              <a:buFont typeface="Arial" panose="020B0604020202020204" pitchFamily="34" charset="0"/>
              <a:buChar char="•"/>
            </a:pPr>
            <a:endParaRPr lang="en-US" dirty="0"/>
          </a:p>
        </p:txBody>
      </p:sp>
      <p:sp>
        <p:nvSpPr>
          <p:cNvPr id="17" name="Rectangle 16"/>
          <p:cNvSpPr/>
          <p:nvPr/>
        </p:nvSpPr>
        <p:spPr>
          <a:xfrm>
            <a:off x="295940" y="1010447"/>
            <a:ext cx="8291012" cy="984885"/>
          </a:xfrm>
          <a:prstGeom prst="rect">
            <a:avLst/>
          </a:prstGeom>
        </p:spPr>
        <p:txBody>
          <a:bodyPr wrap="square">
            <a:spAutoFit/>
          </a:bodyPr>
          <a:lstStyle/>
          <a:p>
            <a:r>
              <a:rPr lang="en-US" sz="2000" dirty="0" smtClean="0"/>
              <a:t>I need </a:t>
            </a:r>
            <a:r>
              <a:rPr lang="en-US" sz="2000" u="sng" dirty="0" smtClean="0"/>
              <a:t> </a:t>
            </a:r>
            <a:r>
              <a:rPr lang="en-US" sz="2000" i="1" u="sng" dirty="0" smtClean="0"/>
              <a:t>[environmental phenomena] </a:t>
            </a:r>
            <a:r>
              <a:rPr lang="en-US" sz="2000" i="1" dirty="0" smtClean="0"/>
              <a:t> </a:t>
            </a:r>
            <a:r>
              <a:rPr lang="en-US" sz="2000" dirty="0" smtClean="0"/>
              <a:t>data from </a:t>
            </a:r>
            <a:r>
              <a:rPr lang="en-US" sz="2000" i="1" u="sng" dirty="0" smtClean="0"/>
              <a:t>[spatial region of interest]</a:t>
            </a:r>
            <a:r>
              <a:rPr lang="en-US" sz="2000" dirty="0" smtClean="0"/>
              <a:t> </a:t>
            </a:r>
          </a:p>
          <a:p>
            <a:r>
              <a:rPr lang="en-US" sz="2000" dirty="0" smtClean="0"/>
              <a:t>observed between </a:t>
            </a:r>
            <a:r>
              <a:rPr lang="en-US" sz="2000" i="1" u="sng" dirty="0" smtClean="0"/>
              <a:t>[start date] </a:t>
            </a:r>
            <a:r>
              <a:rPr lang="en-US" sz="2000" dirty="0" smtClean="0"/>
              <a:t>to </a:t>
            </a:r>
            <a:r>
              <a:rPr lang="en-US" sz="2000" i="1" u="sng" dirty="0" smtClean="0"/>
              <a:t>[end date]</a:t>
            </a:r>
            <a:r>
              <a:rPr lang="en-US" sz="2000" dirty="0" smtClean="0"/>
              <a:t>.</a:t>
            </a:r>
            <a:r>
              <a:rPr lang="en-US" sz="2000" i="1" u="sng" dirty="0" smtClean="0"/>
              <a:t> </a:t>
            </a:r>
          </a:p>
          <a:p>
            <a:pPr marL="285750" indent="-285750">
              <a:buFont typeface="Arial" panose="020B0604020202020204" pitchFamily="34" charset="0"/>
              <a:buChar char="•"/>
            </a:pPr>
            <a:endParaRPr lang="en-US" dirty="0"/>
          </a:p>
        </p:txBody>
      </p:sp>
      <p:sp>
        <p:nvSpPr>
          <p:cNvPr id="2" name="Rectangle 1"/>
          <p:cNvSpPr/>
          <p:nvPr/>
        </p:nvSpPr>
        <p:spPr>
          <a:xfrm>
            <a:off x="209164" y="3199178"/>
            <a:ext cx="4572000" cy="2585323"/>
          </a:xfrm>
          <a:prstGeom prst="rect">
            <a:avLst/>
          </a:prstGeom>
        </p:spPr>
        <p:txBody>
          <a:bodyPr>
            <a:spAutoFit/>
          </a:bodyPr>
          <a:lstStyle/>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Site Name(s)</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Site </a:t>
            </a:r>
            <a:r>
              <a:rPr lang="en-US" dirty="0">
                <a:solidFill>
                  <a:srgbClr val="000000"/>
                </a:solidFill>
                <a:latin typeface="Calibri" panose="020F0502020204030204" pitchFamily="34" charset="0"/>
              </a:rPr>
              <a:t>IDs </a:t>
            </a:r>
            <a:r>
              <a:rPr lang="en-US" dirty="0" smtClean="0">
                <a:solidFill>
                  <a:srgbClr val="000000"/>
                </a:solidFill>
                <a:latin typeface="Calibri" panose="020F0502020204030204" pitchFamily="34" charset="0"/>
              </a:rPr>
              <a:t>(e.g</a:t>
            </a:r>
            <a:r>
              <a:rPr lang="en-US" dirty="0">
                <a:solidFill>
                  <a:srgbClr val="000000"/>
                </a:solidFill>
                <a:latin typeface="Calibri" panose="020F0502020204030204" pitchFamily="34" charset="0"/>
              </a:rPr>
              <a:t>., NCDC, WBAN, </a:t>
            </a:r>
            <a:r>
              <a:rPr lang="en-US" dirty="0" smtClean="0">
                <a:solidFill>
                  <a:srgbClr val="000000"/>
                </a:solidFill>
                <a:latin typeface="Calibri" panose="020F0502020204030204" pitchFamily="34" charset="0"/>
              </a:rPr>
              <a:t>GHCND)</a:t>
            </a:r>
          </a:p>
          <a:p>
            <a:pPr marL="285750" indent="-285750">
              <a:buSzPts val="1800"/>
              <a:buFont typeface="Arial" panose="020B0604020202020204" pitchFamily="34" charset="0"/>
              <a:buChar char="•"/>
            </a:pPr>
            <a:r>
              <a:rPr lang="pt-BR" dirty="0" smtClean="0">
                <a:solidFill>
                  <a:srgbClr val="000000"/>
                </a:solidFill>
                <a:latin typeface="Calibri" panose="020F0502020204030204" pitchFamily="34" charset="0"/>
              </a:rPr>
              <a:t>Platform(s</a:t>
            </a:r>
            <a:r>
              <a:rPr lang="pt-BR" dirty="0">
                <a:solidFill>
                  <a:srgbClr val="000000"/>
                </a:solidFill>
                <a:latin typeface="Calibri" panose="020F0502020204030204" pitchFamily="34" charset="0"/>
              </a:rPr>
              <a:t>) (e.g., COOP, AWOS, </a:t>
            </a:r>
            <a:r>
              <a:rPr lang="pt-BR" dirty="0" smtClean="0">
                <a:solidFill>
                  <a:srgbClr val="000000"/>
                </a:solidFill>
                <a:latin typeface="Calibri" panose="020F0502020204030204" pitchFamily="34" charset="0"/>
              </a:rPr>
              <a:t>NEON)</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Geolocation </a:t>
            </a:r>
            <a:r>
              <a:rPr lang="en-US" dirty="0">
                <a:solidFill>
                  <a:srgbClr val="000000"/>
                </a:solidFill>
                <a:latin typeface="Calibri" panose="020F0502020204030204" pitchFamily="34" charset="0"/>
              </a:rPr>
              <a:t>data </a:t>
            </a:r>
            <a:endParaRPr lang="en-US" dirty="0" smtClean="0">
              <a:solidFill>
                <a:srgbClr val="000000"/>
              </a:solidFill>
              <a:latin typeface="Calibri" panose="020F0502020204030204" pitchFamily="34" charset="0"/>
            </a:endParaRP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Latitude</a:t>
            </a: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Longitude</a:t>
            </a: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Elevation</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Absolute </a:t>
            </a:r>
            <a:r>
              <a:rPr lang="en-US" dirty="0">
                <a:solidFill>
                  <a:srgbClr val="000000"/>
                </a:solidFill>
                <a:latin typeface="Calibri" panose="020F0502020204030204" pitchFamily="34" charset="0"/>
              </a:rPr>
              <a:t>dates (site)</a:t>
            </a:r>
          </a:p>
          <a:p>
            <a:pPr marL="285750" indent="-285750">
              <a:buSzPts val="1800"/>
              <a:buFont typeface="Arial" panose="020B0604020202020204" pitchFamily="34" charset="0"/>
              <a:buChar char="•"/>
            </a:pPr>
            <a:endParaRPr lang="en-US" dirty="0" smtClean="0">
              <a:solidFill>
                <a:srgbClr val="000000"/>
              </a:solidFill>
              <a:latin typeface="Calibri" panose="020F0502020204030204" pitchFamily="34" charset="0"/>
            </a:endParaRPr>
          </a:p>
        </p:txBody>
      </p:sp>
      <p:sp>
        <p:nvSpPr>
          <p:cNvPr id="3" name="Rectangle 2"/>
          <p:cNvSpPr/>
          <p:nvPr/>
        </p:nvSpPr>
        <p:spPr>
          <a:xfrm>
            <a:off x="4803180" y="3199178"/>
            <a:ext cx="4181467" cy="2031325"/>
          </a:xfrm>
          <a:prstGeom prst="rect">
            <a:avLst/>
          </a:prstGeom>
        </p:spPr>
        <p:txBody>
          <a:bodyPr wrap="square">
            <a:spAutoFit/>
          </a:bodyPr>
          <a:lstStyle/>
          <a:p>
            <a:pPr marL="285750" indent="-285750">
              <a:buSzPts val="1800"/>
              <a:buFont typeface="Arial" panose="020B0604020202020204" pitchFamily="34" charset="0"/>
              <a:buChar char="•"/>
            </a:pPr>
            <a:r>
              <a:rPr lang="en-US" dirty="0">
                <a:solidFill>
                  <a:srgbClr val="000000"/>
                </a:solidFill>
                <a:latin typeface="Calibri" panose="020F0502020204030204" pitchFamily="34" charset="0"/>
              </a:rPr>
              <a:t>Variables measured (e.g., air temp, precipitation, etc</a:t>
            </a:r>
            <a:r>
              <a:rPr lang="en-US" dirty="0" smtClean="0">
                <a:solidFill>
                  <a:srgbClr val="000000"/>
                </a:solidFill>
                <a:latin typeface="Calibri" panose="020F0502020204030204" pitchFamily="34" charset="0"/>
              </a:rPr>
              <a:t>.)</a:t>
            </a:r>
            <a:endParaRPr lang="en-US" dirty="0" smtClean="0">
              <a:solidFill>
                <a:srgbClr val="000000"/>
              </a:solidFill>
              <a:latin typeface="Calibri" panose="020F0502020204030204" pitchFamily="34" charset="0"/>
            </a:endParaRP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Sensor </a:t>
            </a:r>
            <a:r>
              <a:rPr lang="en-US" dirty="0">
                <a:solidFill>
                  <a:srgbClr val="000000"/>
                </a:solidFill>
                <a:latin typeface="Calibri" panose="020F0502020204030204" pitchFamily="34" charset="0"/>
              </a:rPr>
              <a:t>information (type of equipment used, e.g. tipping bucket, SRG, </a:t>
            </a:r>
            <a:r>
              <a:rPr lang="en-US" dirty="0" smtClean="0">
                <a:solidFill>
                  <a:srgbClr val="000000"/>
                </a:solidFill>
                <a:latin typeface="Calibri" panose="020F0502020204030204" pitchFamily="34" charset="0"/>
              </a:rPr>
              <a:t>etc.)</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active </a:t>
            </a:r>
            <a:r>
              <a:rPr lang="en-US" dirty="0">
                <a:solidFill>
                  <a:srgbClr val="000000"/>
                </a:solidFill>
                <a:latin typeface="Calibri" panose="020F0502020204030204" pitchFamily="34" charset="0"/>
              </a:rPr>
              <a:t>dates for </a:t>
            </a:r>
            <a:r>
              <a:rPr lang="en-US" dirty="0" smtClean="0">
                <a:solidFill>
                  <a:srgbClr val="000000"/>
                </a:solidFill>
                <a:latin typeface="Calibri" panose="020F0502020204030204" pitchFamily="34" charset="0"/>
              </a:rPr>
              <a:t>each measured phenomenon</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Temporal Resolution of data product(s</a:t>
            </a:r>
            <a:r>
              <a:rPr lang="en-US" dirty="0" smtClean="0">
                <a:solidFill>
                  <a:srgbClr val="000000"/>
                </a:solidFill>
                <a:latin typeface="Calibri" panose="020F0502020204030204" pitchFamily="34" charset="0"/>
              </a:rPr>
              <a:t>)</a:t>
            </a:r>
            <a:endParaRPr lang="en-US" dirty="0"/>
          </a:p>
        </p:txBody>
      </p:sp>
      <p:sp>
        <p:nvSpPr>
          <p:cNvPr id="5" name="Rectangle 4"/>
          <p:cNvSpPr/>
          <p:nvPr/>
        </p:nvSpPr>
        <p:spPr bwMode="auto">
          <a:xfrm>
            <a:off x="231180" y="3199178"/>
            <a:ext cx="4008633" cy="2434706"/>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4650780" y="3199178"/>
            <a:ext cx="4333867" cy="2091327"/>
          </a:xfrm>
          <a:prstGeom prst="rect">
            <a:avLst/>
          </a:prstGeom>
          <a:noFill/>
          <a:ln w="38100" cap="flat" cmpd="sng" algn="ctr">
            <a:solidFill>
              <a:srgbClr val="FFC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5273949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28977" y="1979526"/>
            <a:ext cx="6917660" cy="3942049"/>
          </a:xfrm>
          <a:prstGeom prst="rect">
            <a:avLst/>
          </a:prstGeom>
        </p:spPr>
      </p:pic>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a:t>
            </a:r>
            <a:endParaRPr lang="en-US" sz="3600" i="1" dirty="0"/>
          </a:p>
        </p:txBody>
      </p:sp>
      <p:sp>
        <p:nvSpPr>
          <p:cNvPr id="3" name="Rectangle 2"/>
          <p:cNvSpPr/>
          <p:nvPr/>
        </p:nvSpPr>
        <p:spPr>
          <a:xfrm>
            <a:off x="188686" y="747078"/>
            <a:ext cx="8955314" cy="5632311"/>
          </a:xfrm>
          <a:prstGeom prst="rect">
            <a:avLst/>
          </a:prstGeom>
        </p:spPr>
        <p:txBody>
          <a:bodyPr wrap="square">
            <a:spAutoFit/>
          </a:bodyPr>
          <a:lstStyle/>
          <a:p>
            <a:r>
              <a:rPr lang="en-US" b="1" dirty="0" smtClean="0"/>
              <a:t>What is it?</a:t>
            </a:r>
          </a:p>
          <a:p>
            <a:pPr marL="285750" indent="-285750">
              <a:buFont typeface="Arial" panose="020B0604020202020204" pitchFamily="34" charset="0"/>
              <a:buChar char="•"/>
            </a:pPr>
            <a:r>
              <a:rPr lang="en-US" dirty="0" smtClean="0"/>
              <a:t>A tool </a:t>
            </a:r>
            <a:r>
              <a:rPr lang="en-US" dirty="0" smtClean="0"/>
              <a:t>(</a:t>
            </a:r>
            <a:r>
              <a:rPr lang="en-US" dirty="0" smtClean="0"/>
              <a:t>database + </a:t>
            </a:r>
            <a:r>
              <a:rPr lang="en-US" dirty="0"/>
              <a:t>R </a:t>
            </a:r>
            <a:r>
              <a:rPr lang="en-US" dirty="0" smtClean="0"/>
              <a:t>package) </a:t>
            </a:r>
            <a:r>
              <a:rPr lang="en-US" dirty="0" smtClean="0"/>
              <a:t>for </a:t>
            </a:r>
            <a:r>
              <a:rPr lang="en-US" dirty="0"/>
              <a:t>locating, mapping, and gathering environmental data and metadata, worldwide. </a:t>
            </a:r>
            <a:endParaRPr lang="en-US" dirty="0" smtClean="0"/>
          </a:p>
          <a:p>
            <a:pPr marL="285750" indent="-285750">
              <a:buFont typeface="Arial" panose="020B0604020202020204" pitchFamily="34" charset="0"/>
              <a:buChar char="•"/>
            </a:pPr>
            <a:r>
              <a:rPr lang="en-US" dirty="0"/>
              <a:t>&gt;107,000 environmental monitoring stations among 219 </a:t>
            </a:r>
            <a:r>
              <a:rPr lang="en-US" dirty="0" smtClean="0"/>
              <a:t>countries/territories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endParaRPr lang="en-US" dirty="0" smtClean="0"/>
          </a:p>
          <a:p>
            <a:endParaRPr lang="en-US" dirty="0"/>
          </a:p>
        </p:txBody>
      </p:sp>
      <p:sp>
        <p:nvSpPr>
          <p:cNvPr id="2" name="TextBox 1"/>
          <p:cNvSpPr txBox="1"/>
          <p:nvPr/>
        </p:nvSpPr>
        <p:spPr>
          <a:xfrm>
            <a:off x="188686" y="4105693"/>
            <a:ext cx="1731554" cy="1323439"/>
          </a:xfrm>
          <a:prstGeom prst="rect">
            <a:avLst/>
          </a:prstGeom>
          <a:solidFill>
            <a:schemeClr val="accent1">
              <a:lumMod val="20000"/>
              <a:lumOff val="80000"/>
            </a:schemeClr>
          </a:solidFill>
        </p:spPr>
        <p:txBody>
          <a:bodyPr wrap="square" rtlCol="0">
            <a:spAutoFit/>
          </a:bodyPr>
          <a:lstStyle/>
          <a:p>
            <a:r>
              <a:rPr lang="en-US" sz="1600" dirty="0" smtClean="0"/>
              <a:t>Plot of Lat. / </a:t>
            </a:r>
            <a:r>
              <a:rPr lang="en-US" sz="1600" dirty="0" err="1" smtClean="0"/>
              <a:t>lon</a:t>
            </a:r>
            <a:r>
              <a:rPr lang="en-US" sz="1600" dirty="0" smtClean="0"/>
              <a:t>. coordinates of every station in </a:t>
            </a:r>
            <a:r>
              <a:rPr lang="en-US" sz="1600" dirty="0" err="1" smtClean="0"/>
              <a:t>metScanR’s</a:t>
            </a:r>
            <a:r>
              <a:rPr lang="en-US" sz="1600" dirty="0" smtClean="0"/>
              <a:t> database</a:t>
            </a:r>
            <a:endParaRPr lang="en-US" sz="1600" dirty="0"/>
          </a:p>
        </p:txBody>
      </p:sp>
      <p:sp>
        <p:nvSpPr>
          <p:cNvPr id="4" name="Right Arrow 3"/>
          <p:cNvSpPr/>
          <p:nvPr/>
        </p:nvSpPr>
        <p:spPr bwMode="auto">
          <a:xfrm rot="19686517">
            <a:off x="1742127" y="4742579"/>
            <a:ext cx="548439" cy="377626"/>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7589402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a:t>
            </a:r>
            <a:endParaRPr lang="en-US" sz="3600" i="1" dirty="0"/>
          </a:p>
        </p:txBody>
      </p:sp>
      <p:sp>
        <p:nvSpPr>
          <p:cNvPr id="10" name="Rectangle 9"/>
          <p:cNvSpPr/>
          <p:nvPr/>
        </p:nvSpPr>
        <p:spPr>
          <a:xfrm>
            <a:off x="295940" y="747078"/>
            <a:ext cx="8765764" cy="923330"/>
          </a:xfrm>
          <a:prstGeom prst="rect">
            <a:avLst/>
          </a:prstGeom>
        </p:spPr>
        <p:txBody>
          <a:bodyPr wrap="square">
            <a:spAutoFit/>
          </a:bodyPr>
          <a:lstStyle/>
          <a:p>
            <a:pPr marL="285750" indent="-285750">
              <a:buFont typeface="Arial" panose="020B0604020202020204" pitchFamily="34" charset="0"/>
              <a:buChar char="•"/>
            </a:pPr>
            <a:r>
              <a:rPr lang="en-US" dirty="0" smtClean="0"/>
              <a:t>Metadata ingested from many sources with plans to add many more:  </a:t>
            </a:r>
          </a:p>
          <a:p>
            <a:pPr lvl="1"/>
            <a:endParaRPr lang="en-US" dirty="0" smtClean="0"/>
          </a:p>
          <a:p>
            <a:pPr marL="285750" indent="-285750">
              <a:buFont typeface="Arial" panose="020B0604020202020204" pitchFamily="34" charset="0"/>
              <a:buChar char="•"/>
            </a:pPr>
            <a:endParaRPr lang="en-US" dirty="0" smtClean="0"/>
          </a:p>
        </p:txBody>
      </p:sp>
      <p:sp>
        <p:nvSpPr>
          <p:cNvPr id="24" name="Rectangle 23"/>
          <p:cNvSpPr/>
          <p:nvPr/>
        </p:nvSpPr>
        <p:spPr>
          <a:xfrm>
            <a:off x="201452" y="3412498"/>
            <a:ext cx="2535363" cy="923330"/>
          </a:xfrm>
          <a:prstGeom prst="rect">
            <a:avLst/>
          </a:prstGeom>
        </p:spPr>
        <p:txBody>
          <a:bodyPr wrap="square">
            <a:spAutoFit/>
          </a:bodyPr>
          <a:lstStyle/>
          <a:p>
            <a:pPr marL="285750" indent="-285750">
              <a:buFont typeface="Arial" panose="020B0604020202020204" pitchFamily="34" charset="0"/>
              <a:buChar char="•"/>
            </a:pPr>
            <a:endParaRPr lang="en-US" dirty="0" smtClean="0"/>
          </a:p>
          <a:p>
            <a:pPr lvl="1"/>
            <a:endParaRPr lang="en-US" dirty="0" smtClean="0"/>
          </a:p>
          <a:p>
            <a:pPr marL="285750" indent="-285750">
              <a:buFont typeface="Arial" panose="020B0604020202020204" pitchFamily="34" charset="0"/>
              <a:buChar char="•"/>
            </a:pPr>
            <a:endParaRPr lang="en-US" dirty="0" smtClean="0"/>
          </a:p>
        </p:txBody>
      </p:sp>
      <p:pic>
        <p:nvPicPr>
          <p:cNvPr id="33" name="Picture 32"/>
          <p:cNvPicPr>
            <a:picLocks noChangeAspect="1"/>
          </p:cNvPicPr>
          <p:nvPr/>
        </p:nvPicPr>
        <p:blipFill>
          <a:blip r:embed="rId3"/>
          <a:stretch>
            <a:fillRect/>
          </a:stretch>
        </p:blipFill>
        <p:spPr>
          <a:xfrm>
            <a:off x="201452" y="1249608"/>
            <a:ext cx="5651938" cy="2190464"/>
          </a:xfrm>
          <a:prstGeom prst="rect">
            <a:avLst/>
          </a:prstGeom>
        </p:spPr>
      </p:pic>
      <p:sp>
        <p:nvSpPr>
          <p:cNvPr id="38" name="Down Arrow 37"/>
          <p:cNvSpPr/>
          <p:nvPr/>
        </p:nvSpPr>
        <p:spPr bwMode="auto">
          <a:xfrm>
            <a:off x="2125980" y="3440072"/>
            <a:ext cx="342900" cy="743308"/>
          </a:xfrm>
          <a:prstGeom prst="down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41" name="Picture 40"/>
          <p:cNvPicPr>
            <a:picLocks noChangeAspect="1"/>
          </p:cNvPicPr>
          <p:nvPr/>
        </p:nvPicPr>
        <p:blipFill>
          <a:blip r:embed="rId4"/>
          <a:stretch>
            <a:fillRect/>
          </a:stretch>
        </p:blipFill>
        <p:spPr>
          <a:xfrm>
            <a:off x="6911759" y="1216109"/>
            <a:ext cx="1178785" cy="1180280"/>
          </a:xfrm>
          <a:prstGeom prst="rect">
            <a:avLst/>
          </a:prstGeom>
        </p:spPr>
      </p:pic>
      <p:pic>
        <p:nvPicPr>
          <p:cNvPr id="39" name="Picture 38"/>
          <p:cNvPicPr>
            <a:picLocks noChangeAspect="1"/>
          </p:cNvPicPr>
          <p:nvPr/>
        </p:nvPicPr>
        <p:blipFill>
          <a:blip r:embed="rId5"/>
          <a:stretch>
            <a:fillRect/>
          </a:stretch>
        </p:blipFill>
        <p:spPr>
          <a:xfrm>
            <a:off x="5196317" y="3486198"/>
            <a:ext cx="3579066" cy="1699260"/>
          </a:xfrm>
          <a:prstGeom prst="rect">
            <a:avLst/>
          </a:prstGeom>
        </p:spPr>
      </p:pic>
      <p:pic>
        <p:nvPicPr>
          <p:cNvPr id="40" name="Picture 39"/>
          <p:cNvPicPr>
            <a:picLocks noChangeAspect="1"/>
          </p:cNvPicPr>
          <p:nvPr/>
        </p:nvPicPr>
        <p:blipFill>
          <a:blip r:embed="rId6"/>
          <a:stretch>
            <a:fillRect/>
          </a:stretch>
        </p:blipFill>
        <p:spPr>
          <a:xfrm>
            <a:off x="1284877" y="4183380"/>
            <a:ext cx="2127140" cy="1464264"/>
          </a:xfrm>
          <a:prstGeom prst="rect">
            <a:avLst/>
          </a:prstGeom>
        </p:spPr>
      </p:pic>
      <p:pic>
        <p:nvPicPr>
          <p:cNvPr id="6151" name="Picture 7" descr="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3977" y="2440406"/>
            <a:ext cx="2469896" cy="31686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p:cNvPicPr>
            <a:picLocks noChangeAspect="1"/>
          </p:cNvPicPr>
          <p:nvPr/>
        </p:nvPicPr>
        <p:blipFill>
          <a:blip r:embed="rId8"/>
          <a:stretch>
            <a:fillRect/>
          </a:stretch>
        </p:blipFill>
        <p:spPr>
          <a:xfrm>
            <a:off x="6263466" y="1708486"/>
            <a:ext cx="648293" cy="648293"/>
          </a:xfrm>
          <a:prstGeom prst="rect">
            <a:avLst/>
          </a:prstGeom>
        </p:spPr>
      </p:pic>
      <p:sp>
        <p:nvSpPr>
          <p:cNvPr id="42" name="Oval 41"/>
          <p:cNvSpPr/>
          <p:nvPr/>
        </p:nvSpPr>
        <p:spPr bwMode="auto">
          <a:xfrm>
            <a:off x="6328229" y="1146629"/>
            <a:ext cx="2307771" cy="2017485"/>
          </a:xfrm>
          <a:prstGeom prst="ellipse">
            <a:avLst/>
          </a:prstGeom>
          <a:noFill/>
          <a:ln w="12700" cap="flat" cmpd="sng" algn="ctr">
            <a:solidFill>
              <a:srgbClr val="40404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0754151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pic>
        <p:nvPicPr>
          <p:cNvPr id="17" name="Picture 16"/>
          <p:cNvPicPr>
            <a:picLocks noChangeAspect="1"/>
          </p:cNvPicPr>
          <p:nvPr/>
        </p:nvPicPr>
        <p:blipFill>
          <a:blip r:embed="rId3"/>
          <a:stretch>
            <a:fillRect/>
          </a:stretch>
        </p:blipFill>
        <p:spPr>
          <a:xfrm>
            <a:off x="215563" y="747078"/>
            <a:ext cx="5512463" cy="5155175"/>
          </a:xfrm>
          <a:prstGeom prst="rect">
            <a:avLst/>
          </a:prstGeom>
        </p:spPr>
      </p:pic>
      <p:sp>
        <p:nvSpPr>
          <p:cNvPr id="24" name="Rectangle 23"/>
          <p:cNvSpPr/>
          <p:nvPr/>
        </p:nvSpPr>
        <p:spPr>
          <a:xfrm>
            <a:off x="3068063" y="1779150"/>
            <a:ext cx="4410339" cy="923330"/>
          </a:xfrm>
          <a:prstGeom prst="rect">
            <a:avLst/>
          </a:prstGeom>
        </p:spPr>
        <p:txBody>
          <a:bodyPr wrap="square">
            <a:spAutoFit/>
          </a:bodyPr>
          <a:lstStyle/>
          <a:p>
            <a:pPr marL="285750" indent="-285750">
              <a:buFont typeface="Arial" panose="020B0604020202020204" pitchFamily="34" charset="0"/>
              <a:buChar char="•"/>
            </a:pPr>
            <a:endParaRPr lang="en-US" dirty="0" smtClean="0"/>
          </a:p>
          <a:p>
            <a:pPr lvl="1"/>
            <a:endParaRPr lang="en-US" dirty="0" smtClean="0"/>
          </a:p>
          <a:p>
            <a:pPr marL="285750" indent="-285750">
              <a:buFont typeface="Arial" panose="020B0604020202020204" pitchFamily="34" charset="0"/>
              <a:buChar char="•"/>
            </a:pPr>
            <a:endParaRPr lang="en-US" dirty="0" smtClean="0"/>
          </a:p>
        </p:txBody>
      </p:sp>
      <p:pic>
        <p:nvPicPr>
          <p:cNvPr id="23" name="Picture 22"/>
          <p:cNvPicPr>
            <a:picLocks noChangeAspect="1"/>
          </p:cNvPicPr>
          <p:nvPr/>
        </p:nvPicPr>
        <p:blipFill>
          <a:blip r:embed="rId4"/>
          <a:stretch>
            <a:fillRect/>
          </a:stretch>
        </p:blipFill>
        <p:spPr>
          <a:xfrm>
            <a:off x="3000430" y="1107770"/>
            <a:ext cx="5098542" cy="3899373"/>
          </a:xfrm>
          <a:prstGeom prst="rect">
            <a:avLst/>
          </a:prstGeom>
          <a:ln>
            <a:noFill/>
          </a:ln>
        </p:spPr>
      </p:pic>
      <p:sp>
        <p:nvSpPr>
          <p:cNvPr id="27" name="TextBox 26"/>
          <p:cNvSpPr txBox="1"/>
          <p:nvPr/>
        </p:nvSpPr>
        <p:spPr>
          <a:xfrm>
            <a:off x="3592365" y="2642225"/>
            <a:ext cx="3361734" cy="1015663"/>
          </a:xfrm>
          <a:prstGeom prst="rect">
            <a:avLst/>
          </a:prstGeom>
          <a:noFill/>
        </p:spPr>
        <p:txBody>
          <a:bodyPr wrap="square" rtlCol="0">
            <a:spAutoFit/>
          </a:bodyPr>
          <a:lstStyle/>
          <a:p>
            <a:r>
              <a:rPr lang="en-US" sz="1400" b="1" dirty="0" smtClean="0"/>
              <a:t>Oldest record</a:t>
            </a:r>
          </a:p>
          <a:p>
            <a:r>
              <a:rPr lang="en-US" sz="1400" i="1" dirty="0" smtClean="0"/>
              <a:t>Downtown Charleston</a:t>
            </a:r>
          </a:p>
          <a:p>
            <a:r>
              <a:rPr lang="en-US" sz="1400" dirty="0" smtClean="0"/>
              <a:t>Charleston, SC </a:t>
            </a:r>
            <a:endParaRPr lang="en-US" sz="1400" dirty="0"/>
          </a:p>
          <a:p>
            <a:r>
              <a:rPr lang="en-US" dirty="0" smtClean="0"/>
              <a:t>1738!</a:t>
            </a:r>
            <a:endParaRPr lang="en-US" dirty="0"/>
          </a:p>
        </p:txBody>
      </p:sp>
      <p:sp>
        <p:nvSpPr>
          <p:cNvPr id="30" name="TextBox 29"/>
          <p:cNvSpPr txBox="1"/>
          <p:nvPr/>
        </p:nvSpPr>
        <p:spPr>
          <a:xfrm>
            <a:off x="3592365" y="1875648"/>
            <a:ext cx="2155938" cy="523220"/>
          </a:xfrm>
          <a:prstGeom prst="rect">
            <a:avLst/>
          </a:prstGeom>
          <a:noFill/>
        </p:spPr>
        <p:txBody>
          <a:bodyPr wrap="square" rtlCol="0">
            <a:spAutoFit/>
          </a:bodyPr>
          <a:lstStyle/>
          <a:p>
            <a:r>
              <a:rPr lang="en-US" sz="1400" dirty="0" smtClean="0">
                <a:solidFill>
                  <a:srgbClr val="00B050"/>
                </a:solidFill>
              </a:rPr>
              <a:t>~31,000</a:t>
            </a:r>
          </a:p>
          <a:p>
            <a:r>
              <a:rPr lang="en-US" sz="1400" dirty="0" smtClean="0"/>
              <a:t>~</a:t>
            </a:r>
            <a:r>
              <a:rPr lang="en-US" sz="1400" dirty="0" smtClean="0">
                <a:solidFill>
                  <a:srgbClr val="FF0000"/>
                </a:solidFill>
              </a:rPr>
              <a:t>76,000</a:t>
            </a:r>
            <a:r>
              <a:rPr lang="en-US" sz="1400" dirty="0" smtClean="0"/>
              <a:t> </a:t>
            </a:r>
          </a:p>
        </p:txBody>
      </p:sp>
      <p:cxnSp>
        <p:nvCxnSpPr>
          <p:cNvPr id="31" name="Straight Arrow Connector 30"/>
          <p:cNvCxnSpPr/>
          <p:nvPr/>
        </p:nvCxnSpPr>
        <p:spPr>
          <a:xfrm flipH="1">
            <a:off x="3847758" y="3647062"/>
            <a:ext cx="4315" cy="77089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159111" y="2324330"/>
            <a:ext cx="1545351" cy="923330"/>
          </a:xfrm>
          <a:prstGeom prst="rect">
            <a:avLst/>
          </a:prstGeom>
        </p:spPr>
        <p:txBody>
          <a:bodyPr wrap="square">
            <a:spAutoFit/>
          </a:bodyPr>
          <a:lstStyle/>
          <a:p>
            <a:r>
              <a:rPr lang="en-US" dirty="0"/>
              <a:t>219 </a:t>
            </a:r>
            <a:r>
              <a:rPr lang="en-US" dirty="0" smtClean="0"/>
              <a:t>countries /</a:t>
            </a:r>
            <a:r>
              <a:rPr lang="en-US" dirty="0"/>
              <a:t>territories</a:t>
            </a:r>
          </a:p>
        </p:txBody>
      </p:sp>
    </p:spTree>
    <p:extLst>
      <p:ext uri="{BB962C8B-B14F-4D97-AF65-F5344CB8AC3E}">
        <p14:creationId xmlns:p14="http://schemas.microsoft.com/office/powerpoint/2010/main" val="32320804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fault Theme">
  <a:themeElements>
    <a:clrScheme name="Battelle">
      <a:dk1>
        <a:srgbClr val="424242"/>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charset="0"/>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_PPT_NEON-Battelle" id="{728C444B-081B-1946-8528-62FABB512F83}" vid="{1022DF4F-7E13-134B-971D-B6F6391E17E7}"/>
    </a:ext>
  </a:extLst>
</a:theme>
</file>

<file path=ppt/theme/theme2.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StartDate xmlns="http://schemas.microsoft.com/sharepoint/v3" xsi:nil="true"/>
    <PublishingExpiration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18AA6CA7D000842A944B936E87AEFB6" ma:contentTypeVersion="4" ma:contentTypeDescription="Create a new document." ma:contentTypeScope="" ma:versionID="41549b0553b68974b8751fb5fc71a603">
  <xsd:schema xmlns:xsd="http://www.w3.org/2001/XMLSchema" xmlns:xs="http://www.w3.org/2001/XMLSchema" xmlns:p="http://schemas.microsoft.com/office/2006/metadata/properties" xmlns:ns1="http://schemas.microsoft.com/sharepoint/v3" xmlns:ns2="42d4191b-ef87-40f8-a2ec-45b7baf1e568" xmlns:ns3="0bbea745-dd87-4d8f-af52-8a14390709bb" targetNamespace="http://schemas.microsoft.com/office/2006/metadata/properties" ma:root="true" ma:fieldsID="e932d9f115ef7cab2813549fffa131dd" ns1:_="" ns2:_="" ns3:_="">
    <xsd:import namespace="http://schemas.microsoft.com/sharepoint/v3"/>
    <xsd:import namespace="42d4191b-ef87-40f8-a2ec-45b7baf1e568"/>
    <xsd:import namespace="0bbea745-dd87-4d8f-af52-8a14390709bb"/>
    <xsd:element name="properties">
      <xsd:complexType>
        <xsd:sequence>
          <xsd:element name="documentManagement">
            <xsd:complexType>
              <xsd:all>
                <xsd:element ref="ns1:PublishingStartDate" minOccurs="0"/>
                <xsd:element ref="ns1:PublishingExpirationDate" minOccurs="0"/>
                <xsd:element ref="ns2:SharedWithUser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2d4191b-ef87-40f8-a2ec-45b7baf1e568"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bbea745-dd87-4d8f-af52-8a14390709bb"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61D379-E87B-4DA9-96C4-499F0D311E6C}">
  <ds:schemaRefs>
    <ds:schemaRef ds:uri="http://schemas.microsoft.com/sharepoint/v3/contenttype/forms"/>
  </ds:schemaRefs>
</ds:datastoreItem>
</file>

<file path=customXml/itemProps2.xml><?xml version="1.0" encoding="utf-8"?>
<ds:datastoreItem xmlns:ds="http://schemas.openxmlformats.org/officeDocument/2006/customXml" ds:itemID="{22FDE722-280F-4BD7-A9F5-DA157BE8E932}">
  <ds:schemaRefs>
    <ds:schemaRef ds:uri="http://schemas.microsoft.com/office/2006/documentManagement/types"/>
    <ds:schemaRef ds:uri="http://schemas.microsoft.com/sharepoint/v3"/>
    <ds:schemaRef ds:uri="http://purl.org/dc/terms/"/>
    <ds:schemaRef ds:uri="42d4191b-ef87-40f8-a2ec-45b7baf1e568"/>
    <ds:schemaRef ds:uri="http://schemas.microsoft.com/office/2006/metadata/properties"/>
    <ds:schemaRef ds:uri="http://www.w3.org/XML/1998/namespace"/>
    <ds:schemaRef ds:uri="0bbea745-dd87-4d8f-af52-8a14390709bb"/>
    <ds:schemaRef ds:uri="http://purl.org/dc/dcmitype/"/>
    <ds:schemaRef ds:uri="http://schemas.microsoft.com/office/infopath/2007/PartnerControl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526707A4-B3A0-486D-BBF3-2186D90D63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2d4191b-ef87-40f8-a2ec-45b7baf1e568"/>
    <ds:schemaRef ds:uri="0bbea745-dd87-4d8f-af52-8a14390709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Presentation_PPT_NEON-Battelle</Template>
  <TotalTime>1394</TotalTime>
  <Words>1137</Words>
  <Application>Microsoft Office PowerPoint</Application>
  <PresentationFormat>On-screen Show (4:3)</PresentationFormat>
  <Paragraphs>292</Paragraphs>
  <Slides>27</Slides>
  <Notes>27</Notes>
  <HiddenSlides>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6" baseType="lpstr">
      <vt:lpstr>Arial</vt:lpstr>
      <vt:lpstr>Calibri</vt:lpstr>
      <vt:lpstr>Lato</vt:lpstr>
      <vt:lpstr>Source Sans Pro</vt:lpstr>
      <vt:lpstr>Symbol</vt:lpstr>
      <vt:lpstr>Times New Roman</vt:lpstr>
      <vt:lpstr>Wingdings</vt:lpstr>
      <vt:lpstr>Default Theme</vt:lpstr>
      <vt:lpstr>think-cell Slide</vt:lpstr>
      <vt:lpstr>Using R to Promote Data Interoperability in the  Atmospheric Science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Battelle Ecology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 to Promote Data Interoperability in the  Atmospheric Science  Community</dc:title>
  <dc:creator>Josh Roberti</dc:creator>
  <cp:lastModifiedBy>Josh Roberti</cp:lastModifiedBy>
  <cp:revision>127</cp:revision>
  <dcterms:created xsi:type="dcterms:W3CDTF">2018-01-02T16:23:22Z</dcterms:created>
  <dcterms:modified xsi:type="dcterms:W3CDTF">2018-01-05T22:01:17Z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izKit Template Type">
    <vt:lpwstr>Onscreen</vt:lpwstr>
  </property>
  <property fmtid="{D5CDD505-2E9C-101B-9397-08002B2CF9AE}" pid="3" name="WizKit Template Version">
    <vt:i4>4</vt:i4>
  </property>
  <property fmtid="{D5CDD505-2E9C-101B-9397-08002B2CF9AE}" pid="4" name="ContentTypeId">
    <vt:lpwstr>0x010100618AA6CA7D000842A944B936E87AEFB6</vt:lpwstr>
  </property>
</Properties>
</file>